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5250" r:id="rId6"/>
  </p:sldMasterIdLst>
  <p:notesMasterIdLst>
    <p:notesMasterId r:id="rId25"/>
  </p:notesMasterIdLst>
  <p:handoutMasterIdLst>
    <p:handoutMasterId r:id="rId26"/>
  </p:handoutMasterIdLst>
  <p:sldIdLst>
    <p:sldId id="275" r:id="rId7"/>
    <p:sldId id="406" r:id="rId8"/>
    <p:sldId id="407" r:id="rId9"/>
    <p:sldId id="408" r:id="rId10"/>
    <p:sldId id="409" r:id="rId11"/>
    <p:sldId id="410" r:id="rId12"/>
    <p:sldId id="412" r:id="rId13"/>
    <p:sldId id="411" r:id="rId14"/>
    <p:sldId id="413" r:id="rId15"/>
    <p:sldId id="414" r:id="rId16"/>
    <p:sldId id="415" r:id="rId17"/>
    <p:sldId id="416" r:id="rId18"/>
    <p:sldId id="417" r:id="rId19"/>
    <p:sldId id="418" r:id="rId20"/>
    <p:sldId id="419" r:id="rId21"/>
    <p:sldId id="421" r:id="rId22"/>
    <p:sldId id="422" r:id="rId23"/>
    <p:sldId id="420" r:id="rId24"/>
  </p:sldIdLst>
  <p:sldSz cx="9144000" cy="6858000" type="screen4x3"/>
  <p:notesSz cx="6794500" cy="9906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anose="02000000000000000000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anose="02000000000000000000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anose="02000000000000000000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anose="02000000000000000000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DecimaWE Rg" panose="02000000000000000000" pitchFamily="2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DecimaWE Rg" panose="02000000000000000000" pitchFamily="2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DecimaWE Rg" panose="02000000000000000000" pitchFamily="2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DecimaWE Rg" panose="02000000000000000000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1449C"/>
    <a:srgbClr val="FF6600"/>
    <a:srgbClr val="E7F6EF"/>
    <a:srgbClr val="CBECD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0952" autoAdjust="0"/>
  </p:normalViewPr>
  <p:slideViewPr>
    <p:cSldViewPr>
      <p:cViewPr varScale="1">
        <p:scale>
          <a:sx n="101" d="100"/>
          <a:sy n="101" d="100"/>
        </p:scale>
        <p:origin x="1848" y="108"/>
      </p:cViewPr>
      <p:guideLst>
        <p:guide orient="horz" pos="8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18" y="-7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30A8D01-C09F-1C0C-7B2B-4A25F5D9E57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4D24C00-CC58-BFA0-080F-1532D977A91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1E72C0F1-9490-83C4-525D-B561E30B706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481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03" tIns="45651" rIns="91303" bIns="45651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9CC7B185-6825-CD0B-2F00-1D96210A61B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10700"/>
            <a:ext cx="2944812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03" tIns="45651" rIns="91303" bIns="4565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3C66E2A-795F-4E79-A3E4-5EC9391CE80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D55D981A-08E1-A7F6-D1D9-70BB10A0767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D498FD56-DC01-3574-14EB-98BD3621CA8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1F5E02DB-A306-B374-E5D4-1DE511AB40B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E7EE9B19-B41D-289D-DCE6-7B4F71FE3E8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05350"/>
            <a:ext cx="4981575" cy="44577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gli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53254" name="Rectangle 6">
            <a:extLst>
              <a:ext uri="{FF2B5EF4-FFF2-40B4-BE49-F238E27FC236}">
                <a16:creationId xmlns:a16="http://schemas.microsoft.com/office/drawing/2014/main" id="{97C63DC2-5435-ECA4-F45B-A38AB7A39F9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81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03" tIns="45651" rIns="91303" bIns="45651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3255" name="Rectangle 7">
            <a:extLst>
              <a:ext uri="{FF2B5EF4-FFF2-40B4-BE49-F238E27FC236}">
                <a16:creationId xmlns:a16="http://schemas.microsoft.com/office/drawing/2014/main" id="{9835DF6B-7946-726D-6B24-EE904BAF79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10700"/>
            <a:ext cx="2944812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03" tIns="45651" rIns="91303" bIns="4565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5C6231E-E4EC-4F17-8C83-B5553BC4DE2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0">
            <a:extLst>
              <a:ext uri="{FF2B5EF4-FFF2-40B4-BE49-F238E27FC236}">
                <a16:creationId xmlns:a16="http://schemas.microsoft.com/office/drawing/2014/main" id="{BC328DD4-02A1-6DAF-6BE2-6D45781362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914650" y="228600"/>
            <a:ext cx="59436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it-IT" sz="2000">
                <a:solidFill>
                  <a:schemeClr val="bg1"/>
                </a:solidFill>
                <a:latin typeface="DecimaUNI02 Rg" pitchFamily="50" charset="0"/>
              </a:rPr>
              <a:t>Al servizio di gente unica</a:t>
            </a:r>
            <a:endParaRPr lang="it-IT" altLang="it-IT" sz="200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3" name="Text Box 1032">
            <a:extLst>
              <a:ext uri="{FF2B5EF4-FFF2-40B4-BE49-F238E27FC236}">
                <a16:creationId xmlns:a16="http://schemas.microsoft.com/office/drawing/2014/main" id="{F3CD54C0-19B2-9FB9-DF50-5067DA379E7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57550" y="5029200"/>
            <a:ext cx="302895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it-IT" altLang="it-IT" sz="280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4" name="Text Box 1033">
            <a:extLst>
              <a:ext uri="{FF2B5EF4-FFF2-40B4-BE49-F238E27FC236}">
                <a16:creationId xmlns:a16="http://schemas.microsoft.com/office/drawing/2014/main" id="{B18CB857-294A-E441-692B-7F83C0A12B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096000"/>
            <a:ext cx="24003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it-IT" altLang="it-IT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80458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62048072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443663" y="990600"/>
            <a:ext cx="2014537" cy="44958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00050" y="990600"/>
            <a:ext cx="5891213" cy="44958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13060513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00050" y="1981200"/>
            <a:ext cx="8058150" cy="3505200"/>
          </a:xfr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60164621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70030032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231205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00050" y="1981200"/>
            <a:ext cx="8058150" cy="3505200"/>
          </a:xfr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2121054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400050" y="1981200"/>
            <a:ext cx="8058150" cy="3505200"/>
          </a:xfr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30414567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D3B46A-42F0-1FBD-9238-8FFF6568A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994EA20-1F09-119F-E9D0-C2B4CD2EC0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5BE7C7-EE2E-AC81-ABE8-F395F3495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3173-2C9E-4902-B11A-73D5C2CBF13D}" type="datetimeFigureOut">
              <a:rPr lang="it-IT" smtClean="0"/>
              <a:t>04/10/2023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F63701-44F0-E9DB-DCBE-260ABDDD0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0A3DEAB-0335-4E18-C39B-6B2328E94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E442-29E2-4DA3-8142-D7D0438A36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0415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F34BB9-A9D8-C348-8061-DA6E570F8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29CBB8-FA8B-8746-DF88-2D4FF9B52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1B6B59-A88B-0A08-D2EC-82CAFFA64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3173-2C9E-4902-B11A-73D5C2CBF13D}" type="datetimeFigureOut">
              <a:rPr lang="it-IT" smtClean="0"/>
              <a:t>04/10/2023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C27A21-DFBB-D7C0-6135-5499F4E9A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8346E75-9A1E-7510-D920-623665ECF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E442-29E2-4DA3-8142-D7D0438A36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356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379669-7FBF-785C-7080-06FFEFA30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D497876-9061-C8EB-9F6D-856EAED1D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89DC933-3C95-F585-9947-4A5332D9D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3173-2C9E-4902-B11A-73D5C2CBF13D}" type="datetimeFigureOut">
              <a:rPr lang="it-IT" smtClean="0"/>
              <a:t>04/10/2023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9A1322-D24E-E9D0-B298-8DE6DDB2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9EA9F7-83A8-3F90-1D5B-5CFDDA8F8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E442-29E2-4DA3-8142-D7D0438A36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6078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B6FEEA50-AE51-F0A2-88EB-1FFFBFCB0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3477565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430711-7F80-3FA8-6DB9-A3AF7CA7D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8A2689-A17D-58D5-DBD3-563E1B0BCE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0294E38-67D0-E756-18E8-6F1E9BE2B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7C21E90-71E1-DAEF-5E04-A6E13D0F7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3173-2C9E-4902-B11A-73D5C2CBF13D}" type="datetimeFigureOut">
              <a:rPr lang="it-IT" smtClean="0"/>
              <a:t>04/10/2023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7144FBD-7B7F-4D08-A56A-F6C572A40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973E0F8-2471-2460-8EEA-C15DEE5B2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E442-29E2-4DA3-8142-D7D0438A36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7842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0C0A7D-4526-62D0-5585-19017C626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99F160B-9C1D-3232-6290-3DA7AEFC0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349CD6F-28E9-E0E2-EA48-8EAC1046E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9A329C4-100A-A88E-FF81-ACCBE523B8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E25CD5C-542A-2474-0672-8EDC82CE62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10D9AA7-8293-4D91-1992-1D779D921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3173-2C9E-4902-B11A-73D5C2CBF13D}" type="datetimeFigureOut">
              <a:rPr lang="it-IT" smtClean="0"/>
              <a:t>04/10/2023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45EFB72-BF04-6F34-4CEF-FBA47F8C3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7D931F9-1E68-63FA-FD41-02A0E82F1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E442-29E2-4DA3-8142-D7D0438A36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216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688C4C-4AF6-98CD-AAE9-9E2A28EB9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DC1C14F-9DCD-7086-A96F-62D0D2337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3173-2C9E-4902-B11A-73D5C2CBF13D}" type="datetimeFigureOut">
              <a:rPr lang="it-IT" smtClean="0"/>
              <a:t>04/10/2023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B831F20-BEC0-2B1E-C2C4-33318DD6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DD47A6B-988C-C9A5-58AA-15F3296F1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E442-29E2-4DA3-8142-D7D0438A36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077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1D0E3DA-B5E4-331D-BD20-DAEB8858C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3173-2C9E-4902-B11A-73D5C2CBF13D}" type="datetimeFigureOut">
              <a:rPr lang="it-IT" smtClean="0"/>
              <a:t>04/10/2023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466E191-2063-26FC-B837-030059A5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FF7F3C2-7C91-E0A1-8E27-4B2707E2C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E442-29E2-4DA3-8142-D7D0438A36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11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74835D-77C9-6944-4843-70D82C1FF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67FDCF-A87E-A3C4-43D3-3156BB44E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3CC0A01-30B3-5671-DB24-5D8CDAEFD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18E396A-29D3-E272-2D9F-6F0EFF3C5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3173-2C9E-4902-B11A-73D5C2CBF13D}" type="datetimeFigureOut">
              <a:rPr lang="it-IT" smtClean="0"/>
              <a:t>04/10/2023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D32ECEC-FD61-2A1B-E939-2CBD68C54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7CB237B-F042-F2A2-D69C-B4DD1C44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E442-29E2-4DA3-8142-D7D0438A36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4929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B1FBBC-5382-2B06-B466-B7C7E1542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DC41358-0FBA-D65D-79D0-29A276561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75704D6-3CA4-1B7A-C411-B26C5B2AA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EB33F54-23DE-5C82-DD58-DA6E4297E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3173-2C9E-4902-B11A-73D5C2CBF13D}" type="datetimeFigureOut">
              <a:rPr lang="it-IT" smtClean="0"/>
              <a:t>04/10/2023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A1C17F2-475A-E969-36A0-FB9CCF9D5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C4DF8C7-D0B0-411C-ECC5-C3D4FAA40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E442-29E2-4DA3-8142-D7D0438A36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45505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EC5F23-1972-6E43-08C3-868301C90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32A20D5-AFC1-DA81-EB99-561E7BB10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902CB6-4AB8-1CB3-4F2C-D39FC22C3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3173-2C9E-4902-B11A-73D5C2CBF13D}" type="datetimeFigureOut">
              <a:rPr lang="it-IT" smtClean="0"/>
              <a:t>04/10/2023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F53E0E-82CB-168F-3D16-4401DCDC6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B505A1-388E-D20E-47B4-1B6D4D92F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E442-29E2-4DA3-8142-D7D0438A36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17758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F6EE56C-51DD-26D9-E9C0-0554BAC99A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52B25BD-8E25-6173-877C-C68AD7378F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16A284-59A1-C85E-C7D2-10CA43BAF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3173-2C9E-4902-B11A-73D5C2CBF13D}" type="datetimeFigureOut">
              <a:rPr lang="it-IT" smtClean="0"/>
              <a:t>04/10/2023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82D8E8-F566-BB74-2F9C-86F892B9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F7EC99-3135-7E15-442C-CAB7FD90A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E442-29E2-4DA3-8142-D7D0438A36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0795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3075321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23331917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7569926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8476621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89352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043891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261043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>
            <a:extLst>
              <a:ext uri="{FF2B5EF4-FFF2-40B4-BE49-F238E27FC236}">
                <a16:creationId xmlns:a16="http://schemas.microsoft.com/office/drawing/2014/main" id="{4C144AA0-998E-ECAE-5D30-D220C45E7E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9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12">
            <a:extLst>
              <a:ext uri="{FF2B5EF4-FFF2-40B4-BE49-F238E27FC236}">
                <a16:creationId xmlns:a16="http://schemas.microsoft.com/office/drawing/2014/main" id="{239DE491-9186-13BC-DDA6-01FB8A9594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0050" y="990600"/>
            <a:ext cx="8058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8" name="Rectangle 13">
            <a:extLst>
              <a:ext uri="{FF2B5EF4-FFF2-40B4-BE49-F238E27FC236}">
                <a16:creationId xmlns:a16="http://schemas.microsoft.com/office/drawing/2014/main" id="{93BC69B6-DF88-5FA1-CA15-CAE593A889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1981200"/>
            <a:ext cx="80581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Questo è lo stile da usare per l’elenco puntato.</a:t>
            </a:r>
          </a:p>
          <a:p>
            <a:pPr lvl="1"/>
            <a:r>
              <a:rPr lang="it-IT" altLang="it-IT"/>
              <a:t>Questo è lo stile per il secondo livello asdfasdfasdf asdf asdf asdfasd</a:t>
            </a:r>
          </a:p>
          <a:p>
            <a:pPr lvl="1"/>
            <a:r>
              <a:rPr lang="it-IT" altLang="it-IT"/>
              <a:t>	questo è lo stile per il terzo livello</a:t>
            </a:r>
          </a:p>
          <a:p>
            <a:pPr lvl="2"/>
            <a:r>
              <a:rPr lang="it-IT" altLang="it-IT"/>
              <a:t>questo è per il quarto</a:t>
            </a:r>
          </a:p>
          <a:p>
            <a:pPr lvl="3"/>
            <a:r>
              <a:rPr lang="it-IT" altLang="it-IT"/>
              <a:t>Questo è il quinto</a:t>
            </a:r>
          </a:p>
          <a:p>
            <a:pPr lvl="1"/>
            <a:endParaRPr lang="it-IT" altLang="it-IT"/>
          </a:p>
        </p:txBody>
      </p:sp>
      <p:sp>
        <p:nvSpPr>
          <p:cNvPr id="1030" name="Text Box 24">
            <a:extLst>
              <a:ext uri="{FF2B5EF4-FFF2-40B4-BE49-F238E27FC236}">
                <a16:creationId xmlns:a16="http://schemas.microsoft.com/office/drawing/2014/main" id="{B1448F7F-A114-C8AB-B09B-6F726A9F52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323013"/>
            <a:ext cx="8153400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altLang="it-IT" sz="2000" dirty="0">
                <a:solidFill>
                  <a:schemeClr val="bg1"/>
                </a:solidFill>
              </a:rPr>
              <a:t>Direzione centrale salute, politiche sociali e disabilità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34" r:id="rId1"/>
    <p:sldLayoutId id="2147485235" r:id="rId2"/>
    <p:sldLayoutId id="2147485236" r:id="rId3"/>
    <p:sldLayoutId id="2147485237" r:id="rId4"/>
    <p:sldLayoutId id="2147485238" r:id="rId5"/>
    <p:sldLayoutId id="2147485239" r:id="rId6"/>
    <p:sldLayoutId id="2147485240" r:id="rId7"/>
    <p:sldLayoutId id="2147485241" r:id="rId8"/>
    <p:sldLayoutId id="2147485242" r:id="rId9"/>
    <p:sldLayoutId id="2147485243" r:id="rId10"/>
    <p:sldLayoutId id="2147485244" r:id="rId11"/>
    <p:sldLayoutId id="2147485245" r:id="rId12"/>
    <p:sldLayoutId id="2147485246" r:id="rId13"/>
    <p:sldLayoutId id="2147485247" r:id="rId14"/>
    <p:sldLayoutId id="2147485248" r:id="rId15"/>
    <p:sldLayoutId id="2147485249" r:id="rId16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1449C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DecimaW03 Rg" pitchFamily="2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A992AB9-D76E-5602-B09A-2EA738DE4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DAC7984-7FA6-6568-843B-5CBB4F559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4A64F6-2BB4-73D5-2FB4-4BDAC1D687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63173-2C9E-4902-B11A-73D5C2CBF13D}" type="datetimeFigureOut">
              <a:rPr lang="it-IT" smtClean="0"/>
              <a:t>04/10/2023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40806D-3F65-C4D7-D8C7-E632CF48E4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6EDFEF-A301-09CA-FC23-479258F8C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BE442-29E2-4DA3-8142-D7D0438A36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03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1" r:id="rId1"/>
    <p:sldLayoutId id="2147485252" r:id="rId2"/>
    <p:sldLayoutId id="2147485253" r:id="rId3"/>
    <p:sldLayoutId id="2147485254" r:id="rId4"/>
    <p:sldLayoutId id="2147485255" r:id="rId5"/>
    <p:sldLayoutId id="2147485256" r:id="rId6"/>
    <p:sldLayoutId id="2147485257" r:id="rId7"/>
    <p:sldLayoutId id="2147485258" r:id="rId8"/>
    <p:sldLayoutId id="2147485259" r:id="rId9"/>
    <p:sldLayoutId id="2147485260" r:id="rId10"/>
    <p:sldLayoutId id="21474852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4">
            <a:extLst>
              <a:ext uri="{FF2B5EF4-FFF2-40B4-BE49-F238E27FC236}">
                <a16:creationId xmlns:a16="http://schemas.microsoft.com/office/drawing/2014/main" id="{542AE613-D7EF-E366-CCA9-E2A6AAAA6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55" name="Text Box 27">
            <a:extLst>
              <a:ext uri="{FF2B5EF4-FFF2-40B4-BE49-F238E27FC236}">
                <a16:creationId xmlns:a16="http://schemas.microsoft.com/office/drawing/2014/main" id="{453843E6-559D-80E1-D760-ED1020CAF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323013"/>
            <a:ext cx="6768306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it-IT" sz="2000" dirty="0">
                <a:solidFill>
                  <a:schemeClr val="bg1"/>
                </a:solidFill>
              </a:rPr>
              <a:t>Direzione Centrale Salute Politiche Sociali e Disabilità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80728"/>
            <a:ext cx="8888813" cy="474319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5756" y="4941168"/>
            <a:ext cx="1904037" cy="9430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00050" y="990600"/>
            <a:ext cx="1867694" cy="762000"/>
          </a:xfrm>
        </p:spPr>
        <p:txBody>
          <a:bodyPr/>
          <a:lstStyle/>
          <a:p>
            <a:r>
              <a:rPr lang="it-IT" dirty="0" smtClean="0"/>
              <a:t>JCI </a:t>
            </a:r>
            <a:r>
              <a:rPr lang="it-IT" dirty="0" err="1" smtClean="0"/>
              <a:t>Std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990600"/>
            <a:ext cx="3330229" cy="92972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492896"/>
            <a:ext cx="8005033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28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00050" y="990600"/>
            <a:ext cx="1867694" cy="762000"/>
          </a:xfrm>
        </p:spPr>
        <p:txBody>
          <a:bodyPr/>
          <a:lstStyle/>
          <a:p>
            <a:r>
              <a:rPr lang="it-IT" dirty="0" smtClean="0"/>
              <a:t>JCI </a:t>
            </a:r>
            <a:r>
              <a:rPr lang="it-IT" dirty="0" err="1" smtClean="0"/>
              <a:t>Std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990600"/>
            <a:ext cx="3330229" cy="92972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2420888"/>
            <a:ext cx="8127116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36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908720"/>
            <a:ext cx="9113344" cy="236040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573016"/>
            <a:ext cx="8907369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47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000" dirty="0"/>
              <a:t>E' promossa e valorizzata la relazione di cura e di fiducia </a:t>
            </a:r>
            <a:r>
              <a:rPr lang="it-IT" sz="2000" dirty="0" smtClean="0"/>
              <a:t>tra paziente </a:t>
            </a:r>
            <a:r>
              <a:rPr lang="it-IT" sz="2000" dirty="0"/>
              <a:t>e medico che si basa sul consenso informato nel quale </a:t>
            </a:r>
            <a:r>
              <a:rPr lang="it-IT" sz="2000" dirty="0" smtClean="0"/>
              <a:t>si incontrano </a:t>
            </a:r>
            <a:r>
              <a:rPr lang="it-IT" sz="2000" dirty="0"/>
              <a:t>l'autonomia decisionale del paziente e la </a:t>
            </a:r>
            <a:r>
              <a:rPr lang="it-IT" sz="2000" dirty="0" smtClean="0"/>
              <a:t>competenza, l'autonomia </a:t>
            </a:r>
            <a:r>
              <a:rPr lang="it-IT" sz="2000" dirty="0"/>
              <a:t>professionale e la </a:t>
            </a:r>
            <a:r>
              <a:rPr lang="it-IT" sz="2000" dirty="0" smtClean="0"/>
              <a:t>responsabilità </a:t>
            </a:r>
            <a:r>
              <a:rPr lang="it-IT" sz="2000" dirty="0"/>
              <a:t>del medico.</a:t>
            </a:r>
          </a:p>
          <a:p>
            <a:pPr marL="0" indent="0">
              <a:buNone/>
            </a:pPr>
            <a:r>
              <a:rPr lang="it-IT" sz="2000" dirty="0"/>
              <a:t>Contribuiscono alla relazione di cura, in base alle </a:t>
            </a:r>
            <a:r>
              <a:rPr lang="it-IT" sz="2000" dirty="0" smtClean="0"/>
              <a:t>rispettive competenze</a:t>
            </a:r>
            <a:r>
              <a:rPr lang="it-IT" sz="2000" dirty="0"/>
              <a:t>, gli esercenti una professione sanitaria che </a:t>
            </a:r>
            <a:r>
              <a:rPr lang="it-IT" sz="2000" dirty="0" smtClean="0"/>
              <a:t>compongono l'equipe </a:t>
            </a:r>
            <a:r>
              <a:rPr lang="it-IT" sz="2000" dirty="0"/>
              <a:t>sanitaria. In tale relazione </a:t>
            </a:r>
            <a:r>
              <a:rPr lang="it-IT" sz="2000" u="sng" dirty="0"/>
              <a:t>sono coinvolti, se il </a:t>
            </a:r>
            <a:r>
              <a:rPr lang="it-IT" sz="2000" u="sng" dirty="0" smtClean="0"/>
              <a:t>paziente lo </a:t>
            </a:r>
            <a:r>
              <a:rPr lang="it-IT" sz="2000" u="sng" dirty="0"/>
              <a:t>desidera, anche i suoi familiari o la parte dell'unione civile </a:t>
            </a:r>
            <a:r>
              <a:rPr lang="it-IT" sz="2000" u="sng" dirty="0" smtClean="0"/>
              <a:t>o il </a:t>
            </a:r>
            <a:r>
              <a:rPr lang="it-IT" sz="2000" u="sng" dirty="0"/>
              <a:t>convivente ovvero una persona di fiducia del paziente medesimo.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LEGGE 22 dicembre 2017, n. 219</a:t>
            </a:r>
          </a:p>
        </p:txBody>
      </p:sp>
    </p:spTree>
    <p:extLst>
      <p:ext uri="{BB962C8B-B14F-4D97-AF65-F5344CB8AC3E}">
        <p14:creationId xmlns:p14="http://schemas.microsoft.com/office/powerpoint/2010/main" val="3023791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DGR n. 1413 del </a:t>
            </a:r>
            <a:r>
              <a:rPr lang="it-IT" dirty="0" smtClean="0"/>
              <a:t>08.09.2023</a:t>
            </a:r>
          </a:p>
          <a:p>
            <a:pPr marL="0" indent="0">
              <a:buNone/>
            </a:pPr>
            <a:endParaRPr lang="it-IT" sz="1400" dirty="0" smtClean="0"/>
          </a:p>
          <a:p>
            <a:pPr marL="0" indent="0">
              <a:buNone/>
            </a:pPr>
            <a:r>
              <a:rPr lang="it-IT" dirty="0" smtClean="0"/>
              <a:t>…</a:t>
            </a:r>
            <a:r>
              <a:rPr lang="it-IT" dirty="0"/>
              <a:t>il malato di </a:t>
            </a:r>
            <a:r>
              <a:rPr lang="it-IT" dirty="0" smtClean="0"/>
              <a:t>demenza deve </a:t>
            </a:r>
            <a:r>
              <a:rPr lang="it-IT" dirty="0"/>
              <a:t>essere riconosciuto come persona in ogni fase di malattia, a prescindere dal mutamento delle </a:t>
            </a:r>
            <a:r>
              <a:rPr lang="it-IT" dirty="0" smtClean="0"/>
              <a:t>condizioni cognitive</a:t>
            </a:r>
            <a:r>
              <a:rPr lang="it-IT" dirty="0"/>
              <a:t>, graduali o immediate o dal mutamento di personalità e dei </a:t>
            </a:r>
            <a:r>
              <a:rPr lang="it-IT" dirty="0" smtClean="0"/>
              <a:t>comportamenti…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 smtClean="0"/>
              <a:t>Un esempio:</a:t>
            </a:r>
            <a:br>
              <a:rPr lang="it-IT" sz="2000" dirty="0" smtClean="0"/>
            </a:br>
            <a:r>
              <a:rPr lang="it-IT" sz="2000" dirty="0" smtClean="0"/>
              <a:t>percorso </a:t>
            </a:r>
            <a:r>
              <a:rPr lang="it-IT" sz="2000" dirty="0"/>
              <a:t>diagnostico terapeutico assistenziale (</a:t>
            </a:r>
            <a:r>
              <a:rPr lang="it-IT" sz="2000" dirty="0" err="1"/>
              <a:t>pdta</a:t>
            </a:r>
            <a:r>
              <a:rPr lang="it-IT" sz="2000" dirty="0"/>
              <a:t>) delle demenze</a:t>
            </a:r>
          </a:p>
        </p:txBody>
      </p:sp>
      <p:sp>
        <p:nvSpPr>
          <p:cNvPr id="4" name="Rettangolo 3"/>
          <p:cNvSpPr/>
          <p:nvPr/>
        </p:nvSpPr>
        <p:spPr>
          <a:xfrm>
            <a:off x="4067944" y="5345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800" dirty="0"/>
              <a:t>Comitato Nazionale di Bioetica </a:t>
            </a:r>
            <a:r>
              <a:rPr lang="it-IT" sz="1800" dirty="0" err="1"/>
              <a:t>dd</a:t>
            </a:r>
            <a:r>
              <a:rPr lang="it-IT" sz="1800" dirty="0"/>
              <a:t>. 20/06/2014</a:t>
            </a:r>
          </a:p>
        </p:txBody>
      </p:sp>
    </p:spTree>
    <p:extLst>
      <p:ext uri="{BB962C8B-B14F-4D97-AF65-F5344CB8AC3E}">
        <p14:creationId xmlns:p14="http://schemas.microsoft.com/office/powerpoint/2010/main" val="1668839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DGR n. 1413 del </a:t>
            </a:r>
            <a:r>
              <a:rPr lang="it-IT" dirty="0" smtClean="0"/>
              <a:t>08.09.2023</a:t>
            </a:r>
          </a:p>
          <a:p>
            <a:pPr marL="0" indent="0">
              <a:buNone/>
            </a:pPr>
            <a:endParaRPr lang="it-IT" sz="1400" dirty="0" smtClean="0"/>
          </a:p>
          <a:p>
            <a:pPr marL="0" indent="0">
              <a:buNone/>
            </a:pPr>
            <a:r>
              <a:rPr lang="it-IT" sz="2400" dirty="0"/>
              <a:t>…  il tema della comunicazione della diagnosi e non già di un anonimo flusso </a:t>
            </a:r>
            <a:r>
              <a:rPr lang="it-IT" sz="2400" dirty="0" smtClean="0"/>
              <a:t>di informazioni </a:t>
            </a:r>
            <a:r>
              <a:rPr lang="it-IT" sz="2400" dirty="0"/>
              <a:t>che dagli operatori arriva in modo asettico ai pazienti e ai caregiver, quale momento </a:t>
            </a:r>
            <a:r>
              <a:rPr lang="it-IT" sz="2400" dirty="0" smtClean="0"/>
              <a:t>centrale di </a:t>
            </a:r>
            <a:r>
              <a:rPr lang="it-IT" sz="2400" dirty="0"/>
              <a:t>una presa in carico che non può essere standardizzata o protocollare, poiché ciascun paziente e </a:t>
            </a:r>
            <a:r>
              <a:rPr lang="it-IT" sz="2400" dirty="0" smtClean="0"/>
              <a:t>ciascun caregiver </a:t>
            </a:r>
            <a:r>
              <a:rPr lang="it-IT" sz="2400" dirty="0"/>
              <a:t>sono un “unicum”, con le loro storie personali, aspettative, sensibilità…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 smtClean="0"/>
              <a:t>Un esempio:</a:t>
            </a:r>
            <a:br>
              <a:rPr lang="it-IT" sz="2000" dirty="0" smtClean="0"/>
            </a:br>
            <a:r>
              <a:rPr lang="it-IT" sz="2000" dirty="0" smtClean="0"/>
              <a:t>percorso </a:t>
            </a:r>
            <a:r>
              <a:rPr lang="it-IT" sz="2000" dirty="0"/>
              <a:t>diagnostico terapeutico assistenziale (</a:t>
            </a:r>
            <a:r>
              <a:rPr lang="it-IT" sz="2000" dirty="0" err="1"/>
              <a:t>pdta</a:t>
            </a:r>
            <a:r>
              <a:rPr lang="it-IT" sz="2000" dirty="0"/>
              <a:t>) delle demenze</a:t>
            </a:r>
          </a:p>
        </p:txBody>
      </p:sp>
    </p:spTree>
    <p:extLst>
      <p:ext uri="{BB962C8B-B14F-4D97-AF65-F5344CB8AC3E}">
        <p14:creationId xmlns:p14="http://schemas.microsoft.com/office/powerpoint/2010/main" val="669951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DGR n. 1413 del </a:t>
            </a:r>
            <a:r>
              <a:rPr lang="it-IT" dirty="0" smtClean="0"/>
              <a:t>08.09.2023</a:t>
            </a:r>
          </a:p>
          <a:p>
            <a:pPr marL="0" indent="0">
              <a:buNone/>
            </a:pPr>
            <a:endParaRPr lang="it-IT" sz="1400" dirty="0" smtClean="0"/>
          </a:p>
          <a:p>
            <a:pPr marL="0" indent="0">
              <a:buNone/>
            </a:pPr>
            <a:r>
              <a:rPr lang="it-IT" sz="2400" dirty="0"/>
              <a:t>…  Se il soggetto protagonista è il malato, pari risalto deve poter ricevere il familiare che lo assiste, molte </a:t>
            </a:r>
            <a:r>
              <a:rPr lang="it-IT" sz="2400" dirty="0" smtClean="0"/>
              <a:t>volte anch’esso </a:t>
            </a:r>
            <a:r>
              <a:rPr lang="it-IT" sz="2400" dirty="0"/>
              <a:t>anziano, chiamato ad espletare funzioni e responsabilità assistenziali che lo isolano dal contesto della vita civile e al quale va riassegnato un ruolo di co-protagonista, oltre l’essenziale riconoscimento del</a:t>
            </a:r>
          </a:p>
          <a:p>
            <a:pPr marL="0" indent="0">
              <a:buNone/>
            </a:pPr>
            <a:r>
              <a:rPr lang="it-IT" sz="2400" dirty="0"/>
              <a:t>diritto ad essere supportato …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 smtClean="0"/>
              <a:t>Un esempio:</a:t>
            </a:r>
            <a:br>
              <a:rPr lang="it-IT" sz="2000" dirty="0" smtClean="0"/>
            </a:br>
            <a:r>
              <a:rPr lang="it-IT" sz="2000" dirty="0" smtClean="0"/>
              <a:t>percorso </a:t>
            </a:r>
            <a:r>
              <a:rPr lang="it-IT" sz="2000" dirty="0"/>
              <a:t>diagnostico terapeutico assistenziale (</a:t>
            </a:r>
            <a:r>
              <a:rPr lang="it-IT" sz="2000" dirty="0" err="1"/>
              <a:t>pdta</a:t>
            </a:r>
            <a:r>
              <a:rPr lang="it-IT" sz="2000" dirty="0"/>
              <a:t>) delle demenze</a:t>
            </a:r>
          </a:p>
        </p:txBody>
      </p:sp>
    </p:spTree>
    <p:extLst>
      <p:ext uri="{BB962C8B-B14F-4D97-AF65-F5344CB8AC3E}">
        <p14:creationId xmlns:p14="http://schemas.microsoft.com/office/powerpoint/2010/main" val="1841696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DGR n. 1413 del </a:t>
            </a:r>
            <a:r>
              <a:rPr lang="it-IT" dirty="0" smtClean="0"/>
              <a:t>08.09.2023</a:t>
            </a:r>
          </a:p>
          <a:p>
            <a:pPr marL="0" indent="0">
              <a:buNone/>
            </a:pPr>
            <a:endParaRPr lang="it-IT" sz="1400" dirty="0" smtClean="0"/>
          </a:p>
          <a:p>
            <a:pPr marL="0" indent="0">
              <a:buNone/>
            </a:pPr>
            <a:r>
              <a:rPr lang="it-IT" sz="2400" dirty="0"/>
              <a:t>…  Alle Associazioni dei Familiari, pertanto il compito di garantire che nell’organizzazione e nella gestione </a:t>
            </a:r>
            <a:r>
              <a:rPr lang="it-IT" sz="2400" dirty="0" smtClean="0"/>
              <a:t>dei servizi </a:t>
            </a:r>
            <a:r>
              <a:rPr lang="it-IT" sz="2400" dirty="0"/>
              <a:t>a questi malati, oltre all’efficienza delle risposte di cura si dia spazio al rispetto della dignità </a:t>
            </a:r>
            <a:r>
              <a:rPr lang="it-IT" sz="2400" dirty="0" smtClean="0"/>
              <a:t>della persona. …</a:t>
            </a:r>
            <a:endParaRPr lang="it-IT" sz="24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 smtClean="0"/>
              <a:t>Un esempio:</a:t>
            </a:r>
            <a:br>
              <a:rPr lang="it-IT" sz="2000" dirty="0" smtClean="0"/>
            </a:br>
            <a:r>
              <a:rPr lang="it-IT" sz="2000" dirty="0" smtClean="0"/>
              <a:t>percorso </a:t>
            </a:r>
            <a:r>
              <a:rPr lang="it-IT" sz="2000" dirty="0"/>
              <a:t>diagnostico terapeutico assistenziale (</a:t>
            </a:r>
            <a:r>
              <a:rPr lang="it-IT" sz="2000" dirty="0" err="1"/>
              <a:t>pdta</a:t>
            </a:r>
            <a:r>
              <a:rPr lang="it-IT" sz="2000" dirty="0"/>
              <a:t>) delle demenze</a:t>
            </a:r>
          </a:p>
        </p:txBody>
      </p:sp>
    </p:spTree>
    <p:extLst>
      <p:ext uri="{BB962C8B-B14F-4D97-AF65-F5344CB8AC3E}">
        <p14:creationId xmlns:p14="http://schemas.microsoft.com/office/powerpoint/2010/main" val="1816552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DGR n. 1413 del </a:t>
            </a:r>
            <a:r>
              <a:rPr lang="it-IT" dirty="0" smtClean="0"/>
              <a:t>08.09.2023</a:t>
            </a:r>
          </a:p>
          <a:p>
            <a:pPr marL="0" indent="0">
              <a:buNone/>
            </a:pPr>
            <a:endParaRPr lang="it-IT" sz="1400" dirty="0" smtClean="0"/>
          </a:p>
          <a:p>
            <a:pPr marL="0" indent="0">
              <a:buNone/>
            </a:pPr>
            <a:r>
              <a:rPr lang="it-IT" sz="2400" dirty="0"/>
              <a:t>…  investire risorse secondo il modello delle Comunità Amiche delle Demenze, perché questo non è </a:t>
            </a:r>
            <a:r>
              <a:rPr lang="it-IT" sz="2400" dirty="0" smtClean="0"/>
              <a:t>il problema </a:t>
            </a:r>
            <a:r>
              <a:rPr lang="it-IT" sz="2400" dirty="0"/>
              <a:t>di pochi e per quei pochi che quotidianamente, 24 ore al giorno, 7 giorni su 7 </a:t>
            </a:r>
            <a:r>
              <a:rPr lang="it-IT" sz="2400" dirty="0"/>
              <a:t>se ne </a:t>
            </a:r>
            <a:r>
              <a:rPr lang="it-IT" sz="2400"/>
              <a:t>fanno </a:t>
            </a:r>
            <a:r>
              <a:rPr lang="it-IT" sz="2400" smtClean="0"/>
              <a:t>carico ma </a:t>
            </a:r>
            <a:r>
              <a:rPr lang="it-IT" sz="2400" dirty="0"/>
              <a:t>è il problema di un’intera comunità </a:t>
            </a:r>
            <a:r>
              <a:rPr lang="it-IT" sz="2400" dirty="0"/>
              <a:t>…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 smtClean="0"/>
              <a:t>Un esempio:</a:t>
            </a:r>
            <a:br>
              <a:rPr lang="it-IT" sz="2000" dirty="0" smtClean="0"/>
            </a:br>
            <a:r>
              <a:rPr lang="it-IT" sz="2000" dirty="0" smtClean="0"/>
              <a:t>percorso </a:t>
            </a:r>
            <a:r>
              <a:rPr lang="it-IT" sz="2000" dirty="0"/>
              <a:t>diagnostico terapeutico assistenziale (</a:t>
            </a:r>
            <a:r>
              <a:rPr lang="it-IT" sz="2000" dirty="0" err="1"/>
              <a:t>pdta</a:t>
            </a:r>
            <a:r>
              <a:rPr lang="it-IT" sz="2000" dirty="0"/>
              <a:t>) delle demenze</a:t>
            </a:r>
          </a:p>
        </p:txBody>
      </p:sp>
    </p:spTree>
    <p:extLst>
      <p:ext uri="{BB962C8B-B14F-4D97-AF65-F5344CB8AC3E}">
        <p14:creationId xmlns:p14="http://schemas.microsoft.com/office/powerpoint/2010/main" val="1585938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>
            <a:extLst>
              <a:ext uri="{FF2B5EF4-FFF2-40B4-BE49-F238E27FC236}">
                <a16:creationId xmlns:a16="http://schemas.microsoft.com/office/drawing/2014/main" id="{B840CE2B-5711-7E35-8E60-E74C6A2424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 wrap="square" anchor="ctr">
            <a:noAutofit/>
          </a:bodyPr>
          <a:lstStyle/>
          <a:p>
            <a:r>
              <a:rPr lang="it-IT" altLang="it-IT" sz="2400" dirty="0" smtClean="0">
                <a:solidFill>
                  <a:srgbClr val="21449C"/>
                </a:solidFill>
              </a:rPr>
              <a:t>I Percorsi Diagnostici </a:t>
            </a:r>
            <a:r>
              <a:rPr lang="it-IT" altLang="it-IT" sz="2400" dirty="0">
                <a:solidFill>
                  <a:srgbClr val="21449C"/>
                </a:solidFill>
              </a:rPr>
              <a:t>Terapeutici </a:t>
            </a:r>
            <a:r>
              <a:rPr lang="it-IT" altLang="it-IT" sz="2400" dirty="0" smtClean="0">
                <a:solidFill>
                  <a:srgbClr val="21449C"/>
                </a:solidFill>
              </a:rPr>
              <a:t>Assistenziali  (PDTA</a:t>
            </a:r>
            <a:r>
              <a:rPr lang="it-IT" altLang="it-IT" sz="2400" dirty="0">
                <a:solidFill>
                  <a:srgbClr val="21449C"/>
                </a:solidFill>
              </a:rPr>
              <a:t>)</a:t>
            </a:r>
          </a:p>
        </p:txBody>
      </p:sp>
      <p:sp>
        <p:nvSpPr>
          <p:cNvPr id="22531" name="Segnaposto contenuto 2">
            <a:extLst>
              <a:ext uri="{FF2B5EF4-FFF2-40B4-BE49-F238E27FC236}">
                <a16:creationId xmlns:a16="http://schemas.microsoft.com/office/drawing/2014/main" id="{DC8C07BB-198C-CA68-9568-99C68E757C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0050" y="1981200"/>
            <a:ext cx="8058150" cy="3505200"/>
          </a:xfrm>
        </p:spPr>
        <p:txBody>
          <a:bodyPr wrap="square" anchor="t">
            <a:normAutofit/>
          </a:bodyPr>
          <a:lstStyle/>
          <a:p>
            <a:pPr marL="0" indent="0">
              <a:buFontTx/>
              <a:buNone/>
            </a:pPr>
            <a:r>
              <a:rPr lang="it-IT" altLang="it-IT" dirty="0"/>
              <a:t>I Percorsi Diagnostico Terapeutici Assistenziali (PDTA) sono schemi clinico-assistenziali- organizzativi che utilizzano la logica di gestione per processi per ricostruire l'iter assistenziale, visto come insieme di processi, sotto processi, attività, </a:t>
            </a:r>
            <a:r>
              <a:rPr lang="it-IT" altLang="it-IT" dirty="0" smtClean="0"/>
              <a:t>attori e </a:t>
            </a:r>
            <a:r>
              <a:rPr lang="it-IT" altLang="it-IT" dirty="0"/>
              <a:t>responsabilità.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>
            <a:extLst>
              <a:ext uri="{FF2B5EF4-FFF2-40B4-BE49-F238E27FC236}">
                <a16:creationId xmlns:a16="http://schemas.microsoft.com/office/drawing/2014/main" id="{B840CE2B-5711-7E35-8E60-E74C6A2424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 wrap="square" anchor="ctr">
            <a:noAutofit/>
          </a:bodyPr>
          <a:lstStyle/>
          <a:p>
            <a:r>
              <a:rPr lang="it-IT" altLang="it-IT" sz="2400" dirty="0" smtClean="0">
                <a:solidFill>
                  <a:srgbClr val="21449C"/>
                </a:solidFill>
              </a:rPr>
              <a:t>I Percorsi Diagnostici </a:t>
            </a:r>
            <a:r>
              <a:rPr lang="it-IT" altLang="it-IT" sz="2400" dirty="0">
                <a:solidFill>
                  <a:srgbClr val="21449C"/>
                </a:solidFill>
              </a:rPr>
              <a:t>Terapeutici </a:t>
            </a:r>
            <a:r>
              <a:rPr lang="it-IT" altLang="it-IT" sz="2400" dirty="0" smtClean="0">
                <a:solidFill>
                  <a:srgbClr val="21449C"/>
                </a:solidFill>
              </a:rPr>
              <a:t>Assistenziali  (PDTA</a:t>
            </a:r>
            <a:r>
              <a:rPr lang="it-IT" altLang="it-IT" sz="2400" dirty="0">
                <a:solidFill>
                  <a:srgbClr val="21449C"/>
                </a:solidFill>
              </a:rPr>
              <a:t>)</a:t>
            </a:r>
          </a:p>
        </p:txBody>
      </p:sp>
      <p:sp>
        <p:nvSpPr>
          <p:cNvPr id="22531" name="Segnaposto contenuto 2">
            <a:extLst>
              <a:ext uri="{FF2B5EF4-FFF2-40B4-BE49-F238E27FC236}">
                <a16:creationId xmlns:a16="http://schemas.microsoft.com/office/drawing/2014/main" id="{DC8C07BB-198C-CA68-9568-99C68E757C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0050" y="1981200"/>
            <a:ext cx="8058150" cy="3505200"/>
          </a:xfrm>
        </p:spPr>
        <p:txBody>
          <a:bodyPr wrap="square" anchor="t">
            <a:normAutofit/>
          </a:bodyPr>
          <a:lstStyle/>
          <a:p>
            <a:pPr marL="0" indent="0">
              <a:buFontTx/>
              <a:buNone/>
            </a:pPr>
            <a:r>
              <a:rPr lang="it-IT" altLang="it-IT" dirty="0"/>
              <a:t>I PDTA si possono considerare strumenti di gestione clinico-organizzativa che definiscono </a:t>
            </a:r>
            <a:r>
              <a:rPr lang="it-IT" altLang="it-IT" dirty="0" smtClean="0"/>
              <a:t>la migliore </a:t>
            </a:r>
            <a:r>
              <a:rPr lang="it-IT" altLang="it-IT" dirty="0"/>
              <a:t>sequenza di azioni clinico-assistenziali rivolte ai pazienti, messi a punto in accordo con </a:t>
            </a:r>
            <a:r>
              <a:rPr lang="it-IT" altLang="it-IT" dirty="0" smtClean="0"/>
              <a:t>i principi </a:t>
            </a:r>
            <a:r>
              <a:rPr lang="it-IT" altLang="it-IT" dirty="0"/>
              <a:t>del Miglioramento Continuo centrando l’attenzione sulla gestione per processi sulla </a:t>
            </a:r>
            <a:r>
              <a:rPr lang="it-IT" altLang="it-IT" dirty="0" smtClean="0"/>
              <a:t>base delle </a:t>
            </a:r>
            <a:r>
              <a:rPr lang="it-IT" altLang="it-IT" dirty="0"/>
              <a:t>evidenze disponibili.</a:t>
            </a:r>
          </a:p>
        </p:txBody>
      </p:sp>
    </p:spTree>
    <p:extLst>
      <p:ext uri="{BB962C8B-B14F-4D97-AF65-F5344CB8AC3E}">
        <p14:creationId xmlns:p14="http://schemas.microsoft.com/office/powerpoint/2010/main" val="3241163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>
            <a:extLst>
              <a:ext uri="{FF2B5EF4-FFF2-40B4-BE49-F238E27FC236}">
                <a16:creationId xmlns:a16="http://schemas.microsoft.com/office/drawing/2014/main" id="{B840CE2B-5711-7E35-8E60-E74C6A2424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 wrap="square" anchor="ctr">
            <a:noAutofit/>
          </a:bodyPr>
          <a:lstStyle/>
          <a:p>
            <a:r>
              <a:rPr lang="it-IT" altLang="it-IT" sz="2400" dirty="0" smtClean="0">
                <a:solidFill>
                  <a:srgbClr val="21449C"/>
                </a:solidFill>
              </a:rPr>
              <a:t>I Percorsi Diagnostici </a:t>
            </a:r>
            <a:r>
              <a:rPr lang="it-IT" altLang="it-IT" sz="2400" dirty="0">
                <a:solidFill>
                  <a:srgbClr val="21449C"/>
                </a:solidFill>
              </a:rPr>
              <a:t>Terapeutici </a:t>
            </a:r>
            <a:r>
              <a:rPr lang="it-IT" altLang="it-IT" sz="2400" dirty="0" smtClean="0">
                <a:solidFill>
                  <a:srgbClr val="21449C"/>
                </a:solidFill>
              </a:rPr>
              <a:t>Assistenziali  (PDTA</a:t>
            </a:r>
            <a:r>
              <a:rPr lang="it-IT" altLang="it-IT" sz="2400" dirty="0">
                <a:solidFill>
                  <a:srgbClr val="21449C"/>
                </a:solidFill>
              </a:rPr>
              <a:t>)</a:t>
            </a:r>
          </a:p>
        </p:txBody>
      </p:sp>
      <p:sp>
        <p:nvSpPr>
          <p:cNvPr id="22531" name="Segnaposto contenuto 2">
            <a:extLst>
              <a:ext uri="{FF2B5EF4-FFF2-40B4-BE49-F238E27FC236}">
                <a16:creationId xmlns:a16="http://schemas.microsoft.com/office/drawing/2014/main" id="{DC8C07BB-198C-CA68-9568-99C68E757C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0050" y="1981200"/>
            <a:ext cx="8058150" cy="3505200"/>
          </a:xfrm>
        </p:spPr>
        <p:txBody>
          <a:bodyPr wrap="square" anchor="t">
            <a:normAutofit/>
          </a:bodyPr>
          <a:lstStyle/>
          <a:p>
            <a:pPr marL="0" indent="0">
              <a:buFontTx/>
              <a:buNone/>
            </a:pPr>
            <a:r>
              <a:rPr lang="it-IT" altLang="it-IT" dirty="0"/>
              <a:t>Il PDTA descrive il “cammino” che una persona con problemi di salute compie tra una o </a:t>
            </a:r>
            <a:r>
              <a:rPr lang="it-IT" altLang="it-IT" dirty="0" smtClean="0"/>
              <a:t>più organizzazioni </a:t>
            </a:r>
            <a:r>
              <a:rPr lang="it-IT" altLang="it-IT" dirty="0"/>
              <a:t>sanitarie e definisce la migliore sequenza di azioni necessarie per il </a:t>
            </a:r>
            <a:r>
              <a:rPr lang="it-IT" altLang="it-IT" dirty="0" smtClean="0"/>
              <a:t>raggiungimento degli </a:t>
            </a:r>
            <a:r>
              <a:rPr lang="it-IT" altLang="it-IT" dirty="0"/>
              <a:t>obiettivi di salute individuati a priori.</a:t>
            </a:r>
          </a:p>
        </p:txBody>
      </p:sp>
    </p:spTree>
    <p:extLst>
      <p:ext uri="{BB962C8B-B14F-4D97-AF65-F5344CB8AC3E}">
        <p14:creationId xmlns:p14="http://schemas.microsoft.com/office/powerpoint/2010/main" val="3578818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>
            <a:extLst>
              <a:ext uri="{FF2B5EF4-FFF2-40B4-BE49-F238E27FC236}">
                <a16:creationId xmlns:a16="http://schemas.microsoft.com/office/drawing/2014/main" id="{B840CE2B-5711-7E35-8E60-E74C6A2424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 wrap="square" anchor="ctr">
            <a:noAutofit/>
          </a:bodyPr>
          <a:lstStyle/>
          <a:p>
            <a:r>
              <a:rPr lang="it-IT" altLang="it-IT" sz="2400" dirty="0" smtClean="0">
                <a:solidFill>
                  <a:srgbClr val="21449C"/>
                </a:solidFill>
              </a:rPr>
              <a:t>I Percorsi Diagnostici </a:t>
            </a:r>
            <a:r>
              <a:rPr lang="it-IT" altLang="it-IT" sz="2400" dirty="0">
                <a:solidFill>
                  <a:srgbClr val="21449C"/>
                </a:solidFill>
              </a:rPr>
              <a:t>Terapeutici </a:t>
            </a:r>
            <a:r>
              <a:rPr lang="it-IT" altLang="it-IT" sz="2400" dirty="0" smtClean="0">
                <a:solidFill>
                  <a:srgbClr val="21449C"/>
                </a:solidFill>
              </a:rPr>
              <a:t>Assistenziali  (PDTA</a:t>
            </a:r>
            <a:r>
              <a:rPr lang="it-IT" altLang="it-IT" sz="2400" dirty="0">
                <a:solidFill>
                  <a:srgbClr val="21449C"/>
                </a:solidFill>
              </a:rPr>
              <a:t>)</a:t>
            </a:r>
          </a:p>
        </p:txBody>
      </p:sp>
      <p:sp>
        <p:nvSpPr>
          <p:cNvPr id="22531" name="Segnaposto contenuto 2">
            <a:extLst>
              <a:ext uri="{FF2B5EF4-FFF2-40B4-BE49-F238E27FC236}">
                <a16:creationId xmlns:a16="http://schemas.microsoft.com/office/drawing/2014/main" id="{DC8C07BB-198C-CA68-9568-99C68E757C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0050" y="1981200"/>
            <a:ext cx="8058150" cy="3505200"/>
          </a:xfrm>
        </p:spPr>
        <p:txBody>
          <a:bodyPr wrap="square" anchor="t">
            <a:normAutofit/>
          </a:bodyPr>
          <a:lstStyle/>
          <a:p>
            <a:pPr marL="0" indent="0">
              <a:buFontTx/>
              <a:buNone/>
            </a:pPr>
            <a:r>
              <a:rPr lang="it-IT" altLang="it-IT" dirty="0"/>
              <a:t>Il PDTA </a:t>
            </a:r>
            <a:r>
              <a:rPr lang="it-IT" altLang="it-IT" dirty="0" smtClean="0"/>
              <a:t>si basa sulle linee guida EBM ma è contestualizzato alla realtà ove viene implementato: comprende pertanto anche elementi organizzativi e procedure (vincolanti).</a:t>
            </a:r>
          </a:p>
          <a:p>
            <a:pPr marL="0" indent="0">
              <a:buFontTx/>
              <a:buNone/>
            </a:pPr>
            <a:r>
              <a:rPr lang="it-IT" altLang="it-IT" dirty="0" smtClean="0"/>
              <a:t>Possono esistere pertanto diversi PDTA basati sulla medesima linea guida, perché ne rappresentano l’adattamento locale. 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809725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>
            <a:extLst>
              <a:ext uri="{FF2B5EF4-FFF2-40B4-BE49-F238E27FC236}">
                <a16:creationId xmlns:a16="http://schemas.microsoft.com/office/drawing/2014/main" id="{B840CE2B-5711-7E35-8E60-E74C6A2424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 wrap="square" anchor="ctr">
            <a:noAutofit/>
          </a:bodyPr>
          <a:lstStyle/>
          <a:p>
            <a:r>
              <a:rPr lang="it-IT" altLang="it-IT" sz="2400" dirty="0" smtClean="0">
                <a:solidFill>
                  <a:srgbClr val="21449C"/>
                </a:solidFill>
              </a:rPr>
              <a:t>I Percorsi Diagnostici </a:t>
            </a:r>
            <a:r>
              <a:rPr lang="it-IT" altLang="it-IT" sz="2400" dirty="0">
                <a:solidFill>
                  <a:srgbClr val="21449C"/>
                </a:solidFill>
              </a:rPr>
              <a:t>Terapeutici </a:t>
            </a:r>
            <a:r>
              <a:rPr lang="it-IT" altLang="it-IT" sz="2400" dirty="0" smtClean="0">
                <a:solidFill>
                  <a:srgbClr val="21449C"/>
                </a:solidFill>
              </a:rPr>
              <a:t>Assistenziali  (PDTA</a:t>
            </a:r>
            <a:r>
              <a:rPr lang="it-IT" altLang="it-IT" sz="2400" dirty="0">
                <a:solidFill>
                  <a:srgbClr val="21449C"/>
                </a:solidFill>
              </a:rPr>
              <a:t>)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60" y="1752600"/>
            <a:ext cx="8348337" cy="3260576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843808" y="5347394"/>
            <a:ext cx="2879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Centralità del paziente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4279672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>
            <a:extLst>
              <a:ext uri="{FF2B5EF4-FFF2-40B4-BE49-F238E27FC236}">
                <a16:creationId xmlns:a16="http://schemas.microsoft.com/office/drawing/2014/main" id="{B840CE2B-5711-7E35-8E60-E74C6A2424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 wrap="square" anchor="ctr">
            <a:noAutofit/>
          </a:bodyPr>
          <a:lstStyle/>
          <a:p>
            <a:r>
              <a:rPr lang="it-IT" altLang="it-IT" sz="2400" dirty="0" smtClean="0">
                <a:solidFill>
                  <a:srgbClr val="21449C"/>
                </a:solidFill>
              </a:rPr>
              <a:t>I Percorsi Diagnostici </a:t>
            </a:r>
            <a:r>
              <a:rPr lang="it-IT" altLang="it-IT" sz="2400" dirty="0">
                <a:solidFill>
                  <a:srgbClr val="21449C"/>
                </a:solidFill>
              </a:rPr>
              <a:t>Terapeutici </a:t>
            </a:r>
            <a:r>
              <a:rPr lang="it-IT" altLang="it-IT" sz="2400" dirty="0" smtClean="0">
                <a:solidFill>
                  <a:srgbClr val="21449C"/>
                </a:solidFill>
              </a:rPr>
              <a:t>Assistenziali  (PDTA</a:t>
            </a:r>
            <a:r>
              <a:rPr lang="it-IT" altLang="it-IT" sz="2400" dirty="0">
                <a:solidFill>
                  <a:srgbClr val="21449C"/>
                </a:solidFill>
              </a:rPr>
              <a:t>)</a:t>
            </a:r>
          </a:p>
        </p:txBody>
      </p:sp>
      <p:sp>
        <p:nvSpPr>
          <p:cNvPr id="22531" name="Segnaposto contenuto 2">
            <a:extLst>
              <a:ext uri="{FF2B5EF4-FFF2-40B4-BE49-F238E27FC236}">
                <a16:creationId xmlns:a16="http://schemas.microsoft.com/office/drawing/2014/main" id="{DC8C07BB-198C-CA68-9568-99C68E757C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0050" y="1981200"/>
            <a:ext cx="8058150" cy="3968080"/>
          </a:xfrm>
        </p:spPr>
        <p:txBody>
          <a:bodyPr wrap="square" anchor="t">
            <a:normAutofit fontScale="62500" lnSpcReduction="20000"/>
          </a:bodyPr>
          <a:lstStyle/>
          <a:p>
            <a:pPr marL="0" indent="0">
              <a:buNone/>
            </a:pPr>
            <a:r>
              <a:rPr lang="it-IT" b="1" dirty="0"/>
              <a:t>Secondo l’</a:t>
            </a:r>
            <a:r>
              <a:rPr lang="it-IT" b="1" dirty="0" err="1"/>
              <a:t>European</a:t>
            </a:r>
            <a:r>
              <a:rPr lang="it-IT" b="1" dirty="0"/>
              <a:t> </a:t>
            </a:r>
            <a:r>
              <a:rPr lang="it-IT" b="1" dirty="0" err="1"/>
              <a:t>Pathway</a:t>
            </a:r>
            <a:r>
              <a:rPr lang="it-IT" b="1" dirty="0"/>
              <a:t> </a:t>
            </a:r>
            <a:r>
              <a:rPr lang="it-IT" b="1" dirty="0" err="1"/>
              <a:t>Association</a:t>
            </a:r>
            <a:r>
              <a:rPr lang="it-IT" b="1" dirty="0"/>
              <a:t> (EPA) i PDTA</a:t>
            </a:r>
            <a:r>
              <a:rPr lang="it-IT" dirty="0" smtClean="0"/>
              <a:t>: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Devono includere una chiara esplicitazione degli obiettivi e degli elementi chiave dell’assistenza basata sulle evidenze scientifiche</a:t>
            </a:r>
          </a:p>
          <a:p>
            <a:r>
              <a:rPr lang="it-IT" dirty="0"/>
              <a:t>Devono facilitare le comunicazioni tra i membri del team, i </a:t>
            </a:r>
            <a:r>
              <a:rPr lang="it-IT" dirty="0" err="1"/>
              <a:t>caregivers</a:t>
            </a:r>
            <a:r>
              <a:rPr lang="it-IT" dirty="0"/>
              <a:t> e i pazienti</a:t>
            </a:r>
          </a:p>
          <a:p>
            <a:r>
              <a:rPr lang="it-IT" dirty="0"/>
              <a:t>Devono coordinare il processo di assistenza tramite il coordinamento dei ruoli e l’attuazione delle attività dei team multidisciplinari d’assistenza</a:t>
            </a:r>
          </a:p>
          <a:p>
            <a:r>
              <a:rPr lang="it-IT" dirty="0"/>
              <a:t>Devono includere la documentazione, il monitoraggio e la valutazione degli </a:t>
            </a:r>
            <a:r>
              <a:rPr lang="it-IT" dirty="0" err="1"/>
              <a:t>outcomes</a:t>
            </a:r>
            <a:endParaRPr lang="it-IT" dirty="0"/>
          </a:p>
          <a:p>
            <a:r>
              <a:rPr lang="it-IT" dirty="0"/>
              <a:t>Devono infine identificare le risorse necessarie all’attuazione del percorso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Lo </a:t>
            </a:r>
            <a:r>
              <a:rPr lang="it-IT" b="1" dirty="0"/>
              <a:t>scopo dei PDTA</a:t>
            </a:r>
            <a:r>
              <a:rPr lang="it-IT" dirty="0"/>
              <a:t> è dunque quello di incrementare la qualità dell’assistenza percepita ed effettivamente erogata, migliorando gli </a:t>
            </a:r>
            <a:r>
              <a:rPr lang="it-IT" dirty="0" err="1"/>
              <a:t>outcomes</a:t>
            </a:r>
            <a:r>
              <a:rPr lang="it-IT" dirty="0"/>
              <a:t> e promuovendo la sicurezza del paziente attraverso l’utilizzo delle giuste risorse necessarie.</a:t>
            </a:r>
          </a:p>
        </p:txBody>
      </p:sp>
      <p:sp>
        <p:nvSpPr>
          <p:cNvPr id="2" name="Rettangolo arrotondato 1"/>
          <p:cNvSpPr/>
          <p:nvPr/>
        </p:nvSpPr>
        <p:spPr bwMode="auto">
          <a:xfrm>
            <a:off x="755576" y="2996952"/>
            <a:ext cx="7344816" cy="360040"/>
          </a:xfrm>
          <a:prstGeom prst="roundRect">
            <a:avLst/>
          </a:prstGeom>
          <a:solidFill>
            <a:schemeClr val="accent1">
              <a:alpha val="3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21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>
            <a:extLst>
              <a:ext uri="{FF2B5EF4-FFF2-40B4-BE49-F238E27FC236}">
                <a16:creationId xmlns:a16="http://schemas.microsoft.com/office/drawing/2014/main" id="{B840CE2B-5711-7E35-8E60-E74C6A2424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 wrap="square" anchor="ctr">
            <a:noAutofit/>
          </a:bodyPr>
          <a:lstStyle/>
          <a:p>
            <a:r>
              <a:rPr lang="it-IT" altLang="it-IT" sz="2400" dirty="0" smtClean="0">
                <a:solidFill>
                  <a:srgbClr val="21449C"/>
                </a:solidFill>
              </a:rPr>
              <a:t>Il Caregiver e i PDTA</a:t>
            </a:r>
            <a:endParaRPr lang="it-IT" altLang="it-IT" sz="2400" dirty="0">
              <a:solidFill>
                <a:srgbClr val="21449C"/>
              </a:solidFill>
            </a:endParaRP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DC8C07BB-198C-CA68-9568-99C68E757C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0050" y="1981200"/>
            <a:ext cx="8058150" cy="3320008"/>
          </a:xfrm>
          <a:solidFill>
            <a:schemeClr val="accent1">
              <a:alpha val="13000"/>
            </a:schemeClr>
          </a:solidFill>
          <a:ln>
            <a:solidFill>
              <a:schemeClr val="accent1">
                <a:alpha val="86000"/>
              </a:schemeClr>
            </a:solidFill>
          </a:ln>
        </p:spPr>
        <p:txBody>
          <a:bodyPr wrap="square" anchor="t">
            <a:normAutofit lnSpcReduction="10000"/>
          </a:bodyPr>
          <a:lstStyle/>
          <a:p>
            <a:pPr marL="0" indent="0">
              <a:buFontTx/>
              <a:buNone/>
            </a:pPr>
            <a:r>
              <a:rPr lang="it-IT" altLang="it-IT" dirty="0"/>
              <a:t>Il paziente ha diritto di ottenere dalla struttura</a:t>
            </a:r>
          </a:p>
          <a:p>
            <a:pPr marL="0" indent="0">
              <a:buFontTx/>
              <a:buNone/>
            </a:pPr>
            <a:r>
              <a:rPr lang="it-IT" altLang="it-IT" dirty="0"/>
              <a:t>sanitaria che lo accoglie informazioni relative alle</a:t>
            </a:r>
          </a:p>
          <a:p>
            <a:pPr marL="0" indent="0">
              <a:buFontTx/>
              <a:buNone/>
            </a:pPr>
            <a:r>
              <a:rPr lang="it-IT" altLang="it-IT" dirty="0"/>
              <a:t>prestazioni erogate, alle modalità di accesso ed</a:t>
            </a:r>
          </a:p>
          <a:p>
            <a:pPr marL="0" indent="0">
              <a:buFontTx/>
              <a:buNone/>
            </a:pPr>
            <a:r>
              <a:rPr lang="it-IT" altLang="it-IT" dirty="0"/>
              <a:t>alle relative competenze; identificare</a:t>
            </a:r>
          </a:p>
          <a:p>
            <a:pPr marL="0" indent="0">
              <a:buFontTx/>
              <a:buNone/>
            </a:pPr>
            <a:r>
              <a:rPr lang="it-IT" altLang="it-IT" dirty="0"/>
              <a:t>immediatamente le persone che lo hanno in cura</a:t>
            </a:r>
          </a:p>
          <a:p>
            <a:pPr marL="0" indent="0">
              <a:buFontTx/>
              <a:buNone/>
            </a:pPr>
            <a:r>
              <a:rPr lang="it-IT" altLang="it-IT" dirty="0"/>
              <a:t>e ottenere dal sanitario che lo cura informazioni</a:t>
            </a:r>
          </a:p>
          <a:p>
            <a:pPr marL="0" indent="0">
              <a:buFontTx/>
              <a:buNone/>
            </a:pPr>
            <a:r>
              <a:rPr lang="it-IT" altLang="it-IT" dirty="0"/>
              <a:t>complete e comprensibili</a:t>
            </a:r>
            <a:r>
              <a:rPr lang="it-IT" altLang="it-IT" dirty="0" smtClean="0"/>
              <a:t>. </a:t>
            </a:r>
            <a:endParaRPr lang="it-IT" altLang="it-IT" sz="2200" dirty="0"/>
          </a:p>
        </p:txBody>
      </p:sp>
      <p:sp>
        <p:nvSpPr>
          <p:cNvPr id="2" name="Rettangolo 1"/>
          <p:cNvSpPr/>
          <p:nvPr/>
        </p:nvSpPr>
        <p:spPr>
          <a:xfrm>
            <a:off x="4402435" y="5535116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Tx/>
              <a:buNone/>
            </a:pPr>
            <a:r>
              <a:rPr lang="it-IT" altLang="it-IT" sz="1050" dirty="0"/>
              <a:t>[Carta dei diritti e dei </a:t>
            </a:r>
            <a:r>
              <a:rPr lang="it-IT" altLang="it-IT" sz="1050" dirty="0" smtClean="0"/>
              <a:t>doveri del </a:t>
            </a:r>
            <a:r>
              <a:rPr lang="it-IT" altLang="it-IT" sz="1050" dirty="0"/>
              <a:t>malato e del cittadino che accede ai servizi sanitari: Allegato </a:t>
            </a:r>
            <a:r>
              <a:rPr lang="it-IT" altLang="it-IT" sz="1050" dirty="0" smtClean="0"/>
              <a:t>1 parte </a:t>
            </a:r>
            <a:r>
              <a:rPr lang="it-IT" altLang="it-IT" sz="1050" dirty="0"/>
              <a:t>2 - Gazzetta Ufficiale] 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203825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>
            <a:extLst>
              <a:ext uri="{FF2B5EF4-FFF2-40B4-BE49-F238E27FC236}">
                <a16:creationId xmlns:a16="http://schemas.microsoft.com/office/drawing/2014/main" id="{B840CE2B-5711-7E35-8E60-E74C6A2424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 wrap="square" anchor="ctr">
            <a:noAutofit/>
          </a:bodyPr>
          <a:lstStyle/>
          <a:p>
            <a:r>
              <a:rPr lang="it-IT" altLang="it-IT" sz="2400" dirty="0" smtClean="0">
                <a:solidFill>
                  <a:srgbClr val="21449C"/>
                </a:solidFill>
              </a:rPr>
              <a:t>Il Caregiver e i PDTA</a:t>
            </a:r>
            <a:endParaRPr lang="it-IT" altLang="it-IT" sz="2400" dirty="0">
              <a:solidFill>
                <a:srgbClr val="21449C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786" y="1770137"/>
            <a:ext cx="6356677" cy="4159464"/>
          </a:xfrm>
          <a:prstGeom prst="rect">
            <a:avLst/>
          </a:prstGeom>
        </p:spPr>
      </p:pic>
      <p:sp>
        <p:nvSpPr>
          <p:cNvPr id="5" name="Rettangolo arrotondato 4"/>
          <p:cNvSpPr/>
          <p:nvPr/>
        </p:nvSpPr>
        <p:spPr bwMode="auto">
          <a:xfrm>
            <a:off x="1547664" y="3933056"/>
            <a:ext cx="6059799" cy="1944216"/>
          </a:xfrm>
          <a:prstGeom prst="roundRect">
            <a:avLst/>
          </a:prstGeom>
          <a:solidFill>
            <a:schemeClr val="accent1">
              <a:alpha val="1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352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DecimaWE Rg"/>
        <a:ea typeface=""/>
        <a:cs typeface=""/>
      </a:majorFont>
      <a:minorFont>
        <a:latin typeface="DecimaW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352C930674E8D4089CF9AC7C6BFE24E" ma:contentTypeVersion="1" ma:contentTypeDescription="Creare un nuovo documento." ma:contentTypeScope="" ma:versionID="add8473f10a9b6288790a8df39bb2f6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07027eaa144eb809f075463d81fdff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a inizio pianificazion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a fine pianificazion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CAF3D23-16E4-44CB-BB9B-A5307976D176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D85DB0ED-2AF6-489E-8824-9796509645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6BD3F3-9C38-4ADD-9C62-8CE5F8B265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C7623C07-D76A-4E22-BBFD-5A73552D2EB4}">
  <ds:schemaRefs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5523</TotalTime>
  <Words>883</Words>
  <Application>Microsoft Office PowerPoint</Application>
  <PresentationFormat>Presentazione su schermo (4:3)</PresentationFormat>
  <Paragraphs>59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DecimaUNI02 Rg</vt:lpstr>
      <vt:lpstr>DecimaW03 Rg</vt:lpstr>
      <vt:lpstr>DecimaWE Rg</vt:lpstr>
      <vt:lpstr>Times New Roman</vt:lpstr>
      <vt:lpstr>Wingdings</vt:lpstr>
      <vt:lpstr>Struttura predefinita</vt:lpstr>
      <vt:lpstr>Personalizza struttura</vt:lpstr>
      <vt:lpstr>Presentazione standard di PowerPoint</vt:lpstr>
      <vt:lpstr>I Percorsi Diagnostici Terapeutici Assistenziali  (PDTA)</vt:lpstr>
      <vt:lpstr>I Percorsi Diagnostici Terapeutici Assistenziali  (PDTA)</vt:lpstr>
      <vt:lpstr>I Percorsi Diagnostici Terapeutici Assistenziali  (PDTA)</vt:lpstr>
      <vt:lpstr>I Percorsi Diagnostici Terapeutici Assistenziali  (PDTA)</vt:lpstr>
      <vt:lpstr>I Percorsi Diagnostici Terapeutici Assistenziali  (PDTA)</vt:lpstr>
      <vt:lpstr>I Percorsi Diagnostici Terapeutici Assistenziali  (PDTA)</vt:lpstr>
      <vt:lpstr>Il Caregiver e i PDTA</vt:lpstr>
      <vt:lpstr>Il Caregiver e i PDTA</vt:lpstr>
      <vt:lpstr>JCI Std</vt:lpstr>
      <vt:lpstr>JCI Std</vt:lpstr>
      <vt:lpstr>Presentazione standard di PowerPoint</vt:lpstr>
      <vt:lpstr>LEGGE 22 dicembre 2017, n. 219</vt:lpstr>
      <vt:lpstr>Un esempio: percorso diagnostico terapeutico assistenziale (pdta) delle demenze</vt:lpstr>
      <vt:lpstr>Un esempio: percorso diagnostico terapeutico assistenziale (pdta) delle demenze</vt:lpstr>
      <vt:lpstr>Un esempio: percorso diagnostico terapeutico assistenziale (pdta) delle demenze</vt:lpstr>
      <vt:lpstr>Un esempio: percorso diagnostico terapeutico assistenziale (pdta) delle demenze</vt:lpstr>
      <vt:lpstr>Un esempio: percorso diagnostico terapeutico assistenziale (pdta) delle demenze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sandro</dc:creator>
  <cp:lastModifiedBy>Perulli Alfredo</cp:lastModifiedBy>
  <cp:revision>321</cp:revision>
  <cp:lastPrinted>2022-06-15T15:28:04Z</cp:lastPrinted>
  <dcterms:created xsi:type="dcterms:W3CDTF">2006-02-07T08:20:31Z</dcterms:created>
  <dcterms:modified xsi:type="dcterms:W3CDTF">2023-10-04T12:08:17Z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pologia">
    <vt:lpwstr>Varie</vt:lpwstr>
  </property>
  <property fmtid="{D5CDD505-2E9C-101B-9397-08002B2CF9AE}" pid="3" name="display_urn:schemas-microsoft-com:office:office#Editor">
    <vt:lpwstr>Polano Paola</vt:lpwstr>
  </property>
  <property fmtid="{D5CDD505-2E9C-101B-9397-08002B2CF9AE}" pid="4" name="display_urn:schemas-microsoft-com:office:office#Author">
    <vt:lpwstr>Polano Paola</vt:lpwstr>
  </property>
  <property fmtid="{D5CDD505-2E9C-101B-9397-08002B2CF9AE}" pid="5" name="ContentTypeId">
    <vt:lpwstr>0x0101000352C930674E8D4089CF9AC7C6BFE24E</vt:lpwstr>
  </property>
</Properties>
</file>