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59" r:id="rId3"/>
    <p:sldId id="265" r:id="rId4"/>
    <p:sldId id="260" r:id="rId5"/>
    <p:sldId id="266" r:id="rId6"/>
    <p:sldId id="267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B6AA"/>
    <a:srgbClr val="FF7C80"/>
    <a:srgbClr val="46A89C"/>
    <a:srgbClr val="6BC1B7"/>
    <a:srgbClr val="FF6699"/>
    <a:srgbClr val="000000"/>
    <a:srgbClr val="0A43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94"/>
  </p:normalViewPr>
  <p:slideViewPr>
    <p:cSldViewPr snapToGrid="0" showGuides="1">
      <p:cViewPr varScale="1">
        <p:scale>
          <a:sx n="92" d="100"/>
          <a:sy n="92" d="100"/>
        </p:scale>
        <p:origin x="1098" y="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425F-18DD-454F-A763-9E38DA41297E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31C4A-5D04-D240-8E5D-B8D8F0CA70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2489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583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493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088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6382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31C4A-5D04-D240-8E5D-B8D8F0CA70D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53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1199C1-1D7C-87FA-81B7-B1A5B4C4B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2660EDB-6956-A542-5921-935B449BE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72633E-0F28-D53A-7832-D739D2B3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555379-217F-8165-17E2-0ABEFA83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57BB3A-45DB-9A46-1ED7-96E5D870E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9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68CDEF-233B-9B81-EF3C-40BC7086F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10D90B8-3E3D-A118-3157-5991E488A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B905E8-7800-38D9-36CB-718C0DB85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EDADC8-F8B6-4D38-9781-69C9CE612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F91E28-A908-C771-8E00-2C7406E1C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04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4B05F85-53BB-26A4-7972-0FE33717D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E23529A-C444-A20B-E59D-BA699855C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E0F640-C161-8F41-DC81-1D9F20D9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F86D6B-D1B7-4399-221D-1A3AFADD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CD3AF9-2478-5E0E-CAF5-3B999F1A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99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3BA240-B6AB-B221-7633-730EDF24C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991CF7-4B9F-277A-DA38-5C3B0F433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6594CF-40E6-CF67-C960-99FF41E8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E7FA16-292E-5CED-5AE2-E8436D32D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11F432-F851-DDA3-EEEF-1A73FCCBC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94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D3880E-56A1-FF65-463C-FE49BCBCC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156EF1B-BD12-72FE-868D-4D52CA87E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1834FB-92E9-FAFD-6890-57592C43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1EA8DA-7981-02E5-9CFF-A9986863E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558133-A062-5BFB-353B-157159D2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74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7156F5-61E7-A3F7-61A6-80EE4EF10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3BCE1A-52F6-0666-60E4-CACFC4226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D2408E-65B6-31D1-EA6D-BD307D62D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0C95EBB-0841-C7FF-E526-69BF4E3B7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D066B70-EB21-5E02-3CEE-220AE977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B42542-8E59-B33F-8BF6-8E7798F9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40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CFFF8B-1B82-86A8-A61A-59EF44DC6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5EB93B-2B58-BC0C-71B7-D2BF2F494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E7399-5D25-3A2D-7F99-87D55F086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CDB4457-66BA-1F34-29DE-6365D6BAE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9202AFC-D63A-56B1-D559-B9C72EDFC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B224089-BDED-741C-CD5F-2F265E9C6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868BC7B-CE3C-69BD-DA99-38072A7F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18C44D4-DCF1-CF21-FD95-39FD7E1AA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42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090493-2C65-9B74-0433-208F4B4F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38C28B5-698E-4FBD-F38D-AB582F1E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5DAE677-BC9C-DF81-1029-18049D8E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3B1509-F329-019D-B8DE-5DAC6C0A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74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EF1CFE-83DE-1176-68D0-D9364C0A8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AF93268-6649-C1E7-BCD5-8307DF92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28D8A5-9033-7E79-508B-6DC13815A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15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9A04D-E3D4-A70D-C91A-F5A97AB50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7F7849-FCE2-8432-D45C-25DDC8448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5AEE33-2179-B4D3-21B9-B3C567835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1BB2AD-BF41-2166-DC86-0F00C9964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7D2A0F-5E00-7E72-E420-685562ED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FA98D7-20FC-CC77-CE22-5302007E0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21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4633FC-22B8-19E5-2948-1B0C10160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E855083-6826-13EB-0DE6-EA4CDB8FB2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63D367-E0AE-1D13-3C3B-181A6D525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320B5F8-B515-856E-84E8-11DFD3E4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6C9668-D67C-AFF3-F87A-ECB36E357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5A5064-46F7-D83F-E196-273A9CCD6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66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3CF40F9-8296-BBD3-AA4F-F6C81A14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1B25AC-1D51-8DAC-38CB-B8D445323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704F60-3199-3C29-33EB-41E8C7C3E1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E6705-9974-1044-8D77-ECA8D8FC3843}" type="datetimeFigureOut">
              <a:rPr lang="it-IT" smtClean="0"/>
              <a:t>29/09/2023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3D96C8-424F-0E52-2E4D-D1D98230F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51DC18-C097-CE83-14C8-6F33D21B9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EF414-5690-F441-A6E3-56C28EBAAC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48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4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8E7850C-A85C-45A7-BA64-8F3806CDE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75" y="260121"/>
            <a:ext cx="11289052" cy="624347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4"/>
            <a:ext cx="12192000" cy="10910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BD84439-EC98-BAF1-FE8F-4EEE95AFBF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040122"/>
            <a:ext cx="12192000" cy="10910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73F7C8C0-B8D7-571A-7068-839BFFDA1D50}"/>
              </a:ext>
            </a:extLst>
          </p:cNvPr>
          <p:cNvSpPr/>
          <p:nvPr/>
        </p:nvSpPr>
        <p:spPr>
          <a:xfrm>
            <a:off x="-9427" y="1186455"/>
            <a:ext cx="12192000" cy="4721199"/>
          </a:xfrm>
          <a:prstGeom prst="rect">
            <a:avLst/>
          </a:prstGeom>
          <a:solidFill>
            <a:srgbClr val="0A43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0CDEDC1-1D6A-7572-A2F0-5818D59AE0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6201" y="1284848"/>
            <a:ext cx="4158343" cy="4521517"/>
          </a:xfrm>
          <a:prstGeom prst="rect">
            <a:avLst/>
          </a:prstGeom>
        </p:spPr>
      </p:pic>
      <p:sp>
        <p:nvSpPr>
          <p:cNvPr id="2" name="Casella di testo 10">
            <a:extLst>
              <a:ext uri="{FF2B5EF4-FFF2-40B4-BE49-F238E27FC236}">
                <a16:creationId xmlns:a16="http://schemas.microsoft.com/office/drawing/2014/main" id="{180B987B-B493-F966-28BB-98BB11C40102}"/>
              </a:ext>
            </a:extLst>
          </p:cNvPr>
          <p:cNvSpPr txBox="1"/>
          <p:nvPr/>
        </p:nvSpPr>
        <p:spPr>
          <a:xfrm>
            <a:off x="555218" y="1578699"/>
            <a:ext cx="6392337" cy="397368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4800" b="1" dirty="0" smtClean="0">
                <a:solidFill>
                  <a:schemeClr val="bg1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SI.CON.TE</a:t>
            </a:r>
            <a:br>
              <a:rPr lang="it-IT" sz="4800" b="1" dirty="0" smtClean="0">
                <a:solidFill>
                  <a:schemeClr val="bg1"/>
                </a:solidFill>
                <a:latin typeface="DecimaWE Rg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altLang="it-IT" sz="4000" b="1" i="1" dirty="0">
                <a:solidFill>
                  <a:schemeClr val="bg1"/>
                </a:solidFill>
              </a:rPr>
              <a:t>Sistema di Conciliazione </a:t>
            </a:r>
            <a:r>
              <a:rPr lang="it-IT" altLang="it-IT" sz="4000" b="1" i="1" dirty="0" smtClean="0">
                <a:solidFill>
                  <a:schemeClr val="bg1"/>
                </a:solidFill>
              </a:rPr>
              <a:t>Integrato</a:t>
            </a:r>
            <a:br>
              <a:rPr lang="it-IT" altLang="it-IT" sz="4000" b="1" i="1" dirty="0" smtClean="0">
                <a:solidFill>
                  <a:schemeClr val="bg1"/>
                </a:solidFill>
              </a:rPr>
            </a:br>
            <a:r>
              <a:rPr lang="it-IT" altLang="it-IT" sz="4000" b="1" i="1" dirty="0" smtClean="0">
                <a:solidFill>
                  <a:schemeClr val="bg1"/>
                </a:solidFill>
              </a:rPr>
              <a:t/>
            </a:r>
            <a:br>
              <a:rPr lang="it-IT" altLang="it-IT" sz="4000" b="1" i="1" dirty="0" smtClean="0">
                <a:solidFill>
                  <a:schemeClr val="bg1"/>
                </a:solidFill>
              </a:rPr>
            </a:br>
            <a:r>
              <a:rPr lang="it-IT" altLang="it-IT" sz="2000" dirty="0" smtClean="0">
                <a:solidFill>
                  <a:schemeClr val="bg1"/>
                </a:solidFill>
                <a:latin typeface="DecimaWE Rg" panose="02000000000000000000" pitchFamily="2" charset="0"/>
              </a:rPr>
              <a:t>Direzione centrale lavoro, formazione, istruzione e famiglia</a:t>
            </a:r>
            <a:br>
              <a:rPr lang="it-IT" altLang="it-IT" sz="2000" dirty="0" smtClean="0">
                <a:solidFill>
                  <a:schemeClr val="bg1"/>
                </a:solidFill>
                <a:latin typeface="DecimaWE Rg" panose="02000000000000000000" pitchFamily="2" charset="0"/>
              </a:rPr>
            </a:br>
            <a:r>
              <a:rPr lang="it-IT" altLang="it-IT" sz="2000" dirty="0" smtClean="0">
                <a:solidFill>
                  <a:schemeClr val="bg1"/>
                </a:solidFill>
                <a:latin typeface="DecimaWE Rg" panose="02000000000000000000" pitchFamily="2" charset="0"/>
              </a:rPr>
              <a:t>Servizio coordinamento politiche per la famiglia </a:t>
            </a:r>
            <a:br>
              <a:rPr lang="it-IT" altLang="it-IT" sz="2000" dirty="0" smtClean="0">
                <a:solidFill>
                  <a:schemeClr val="bg1"/>
                </a:solidFill>
                <a:latin typeface="DecimaWE Rg" panose="02000000000000000000" pitchFamily="2" charset="0"/>
              </a:rPr>
            </a:br>
            <a:endParaRPr lang="it-IT" altLang="it-IT" sz="2000" dirty="0" smtClean="0">
              <a:solidFill>
                <a:schemeClr val="bg1"/>
              </a:solidFill>
              <a:latin typeface="DecimaWE Rg" panose="02000000000000000000" pitchFamily="2" charset="0"/>
            </a:endParaRPr>
          </a:p>
          <a:p>
            <a:r>
              <a:rPr lang="it-IT" sz="1400" b="1" dirty="0">
                <a:solidFill>
                  <a:schemeClr val="bg1"/>
                </a:solidFill>
                <a:latin typeface="DecimaWE Rg" panose="02000000000000000000" pitchFamily="2" charset="0"/>
              </a:rPr>
              <a:t>S</a:t>
            </a:r>
            <a:r>
              <a:rPr lang="it-IT" sz="1400" b="1" dirty="0" smtClean="0">
                <a:solidFill>
                  <a:schemeClr val="bg1"/>
                </a:solidFill>
                <a:latin typeface="DecimaWE Rg" panose="02000000000000000000" pitchFamily="2" charset="0"/>
              </a:rPr>
              <a:t>truttura </a:t>
            </a:r>
            <a:r>
              <a:rPr lang="it-IT" sz="1400" b="1" dirty="0">
                <a:solidFill>
                  <a:schemeClr val="bg1"/>
                </a:solidFill>
                <a:latin typeface="DecimaWE Rg" panose="02000000000000000000" pitchFamily="2" charset="0"/>
              </a:rPr>
              <a:t>stabile per il coordinamento dei servizi per il supporto alla conciliazione tra </a:t>
            </a:r>
            <a:r>
              <a:rPr lang="it-IT" sz="1400" b="1" dirty="0" smtClean="0">
                <a:solidFill>
                  <a:schemeClr val="bg1"/>
                </a:solidFill>
                <a:latin typeface="DecimaWE Rg" panose="02000000000000000000" pitchFamily="2" charset="0"/>
              </a:rPr>
              <a:t>responsabilità familiari </a:t>
            </a:r>
            <a:r>
              <a:rPr lang="it-IT" sz="1400" b="1" dirty="0">
                <a:solidFill>
                  <a:schemeClr val="bg1"/>
                </a:solidFill>
                <a:latin typeface="DecimaWE Rg" panose="02000000000000000000" pitchFamily="2" charset="0"/>
              </a:rPr>
              <a:t>e impegni lavorativi</a:t>
            </a:r>
            <a:r>
              <a:rPr lang="it-IT" altLang="it-IT" sz="2000" dirty="0" smtClean="0">
                <a:solidFill>
                  <a:schemeClr val="bg1"/>
                </a:solidFill>
                <a:latin typeface="DecimaWE Rg" panose="02000000000000000000" pitchFamily="2" charset="0"/>
              </a:rPr>
              <a:t/>
            </a:r>
            <a:br>
              <a:rPr lang="it-IT" altLang="it-IT" sz="2000" dirty="0" smtClean="0">
                <a:solidFill>
                  <a:schemeClr val="bg1"/>
                </a:solidFill>
                <a:latin typeface="DecimaWE Rg" panose="02000000000000000000" pitchFamily="2" charset="0"/>
              </a:rPr>
            </a:br>
            <a:r>
              <a:rPr lang="it-IT" altLang="it-IT" sz="2000" dirty="0" smtClean="0">
                <a:solidFill>
                  <a:schemeClr val="bg1"/>
                </a:solidFill>
                <a:latin typeface="DecimaWE Rg" panose="02000000000000000000" pitchFamily="2" charset="0"/>
              </a:rPr>
              <a:t> </a:t>
            </a:r>
            <a:endParaRPr lang="it-IT" altLang="it-IT" sz="2000" dirty="0">
              <a:solidFill>
                <a:schemeClr val="bg1"/>
              </a:solidFill>
              <a:latin typeface="DecimaWE Rg" panose="02000000000000000000" pitchFamily="2" charset="0"/>
            </a:endParaRPr>
          </a:p>
          <a:p>
            <a:endParaRPr lang="it-IT" sz="4800" b="1" dirty="0">
              <a:latin typeface="DecimaWE Rg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3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1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4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526BF50-2F27-73FC-084A-C44CC8CCA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75" y="260121"/>
            <a:ext cx="11289052" cy="62434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6D10D4C-7D6F-E5A7-BEB6-988AF6B9D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73169"/>
            <a:ext cx="12192000" cy="109101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77354"/>
            <a:ext cx="12192000" cy="109101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BA5DD5BD-8F61-E6F3-CC4F-F8F3827FDD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0202" y="4453415"/>
            <a:ext cx="1432874" cy="1558016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2102932" y="1618556"/>
            <a:ext cx="8597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DecimaWE Rg" panose="02000000000000000000" pitchFamily="2" charset="0"/>
                <a:cs typeface="Calibri Light" panose="020F0302020204030204" pitchFamily="34" charset="0"/>
              </a:rPr>
              <a:t>S</a:t>
            </a:r>
            <a:r>
              <a:rPr lang="it-IT" sz="2400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ervizio </a:t>
            </a:r>
            <a:r>
              <a:rPr lang="it-IT" sz="2400" dirty="0">
                <a:latin typeface="DecimaWE Rg" panose="02000000000000000000" pitchFamily="2" charset="0"/>
                <a:cs typeface="Calibri Light" panose="020F0302020204030204" pitchFamily="34" charset="0"/>
              </a:rPr>
              <a:t>regionale che supporta le famiglie nella gestione dei tempi di vita dedicati al lavoro e alla cura dei propri cari e facilita l’inserimento lavorativo di chi cerca impiego nel settore domestico.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482216" y="3107883"/>
            <a:ext cx="467987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Numero unico famiglia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/>
            </a:r>
            <a:b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</a:br>
            <a:r>
              <a:rPr lang="it-IT" sz="2000" b="1" dirty="0" smtClean="0">
                <a:solidFill>
                  <a:schemeClr val="accent1">
                    <a:lumMod val="50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040 3775252 /siconte.info@regione.fvg.it</a:t>
            </a:r>
          </a:p>
          <a:p>
            <a:r>
              <a:rPr lang="it-IT" sz="2400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Offre informazione e orientamento sulle misure economiche e sugli strumenti a sostegno della famiglia e della genitorialità. </a:t>
            </a:r>
            <a:endParaRPr lang="it-IT" sz="2400" dirty="0">
              <a:latin typeface="DecimaWE Rg" panose="02000000000000000000" pitchFamily="2" charset="0"/>
              <a:cs typeface="Calibri Light" panose="020F0302020204030204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632827" y="3107883"/>
            <a:ext cx="427853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Sportelli territoriali</a:t>
            </a:r>
            <a:endParaRPr lang="it-IT" sz="2400" b="1" dirty="0" smtClean="0">
              <a:solidFill>
                <a:schemeClr val="accent1">
                  <a:lumMod val="75000"/>
                </a:schemeClr>
              </a:solidFill>
              <a:latin typeface="DecimaWE Rg" panose="02000000000000000000" pitchFamily="2" charset="0"/>
              <a:cs typeface="Calibri Light" panose="020F0302020204030204" pitchFamily="34" charset="0"/>
            </a:endParaRPr>
          </a:p>
          <a:p>
            <a:r>
              <a:rPr lang="it-IT" sz="2400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Si </a:t>
            </a:r>
            <a:r>
              <a:rPr lang="it-IT" sz="2400" dirty="0">
                <a:latin typeface="DecimaWE Rg" panose="02000000000000000000" pitchFamily="2" charset="0"/>
                <a:cs typeface="Calibri Light" panose="020F0302020204030204" pitchFamily="34" charset="0"/>
              </a:rPr>
              <a:t>rivolgono </a:t>
            </a:r>
            <a:r>
              <a:rPr lang="it-IT" sz="2400" dirty="0">
                <a:latin typeface="DecimaWE Rg" panose="02000000000000000000" pitchFamily="2" charset="0"/>
                <a:cs typeface="Calibri Light" panose="020F0302020204030204" pitchFamily="34" charset="0"/>
                <a:sym typeface="Wingdings" panose="05000000000000000000" pitchFamily="2" charset="2"/>
              </a:rPr>
              <a:t>alle famiglie che vogliono incontrare </a:t>
            </a:r>
            <a:r>
              <a:rPr lang="it-IT" sz="2400" dirty="0">
                <a:latin typeface="DecimaWE Rg" panose="02000000000000000000" pitchFamily="2" charset="0"/>
                <a:cs typeface="Calibri Light" panose="020F0302020204030204" pitchFamily="34" charset="0"/>
              </a:rPr>
              <a:t>assistenti familiari, colf o baby </a:t>
            </a:r>
            <a:r>
              <a:rPr lang="it-IT" sz="2400" dirty="0" err="1">
                <a:latin typeface="DecimaWE Rg" panose="02000000000000000000" pitchFamily="2" charset="0"/>
                <a:cs typeface="Calibri Light" panose="020F0302020204030204" pitchFamily="34" charset="0"/>
              </a:rPr>
              <a:t>sitter</a:t>
            </a:r>
            <a:r>
              <a:rPr lang="it-IT" sz="2400" dirty="0">
                <a:latin typeface="DecimaWE Rg" panose="02000000000000000000" pitchFamily="2" charset="0"/>
                <a:cs typeface="Calibri Light" panose="020F0302020204030204" pitchFamily="34" charset="0"/>
              </a:rPr>
              <a:t> e ai lavoratori e lavoratrici che cercano impiego nel settore domestico</a:t>
            </a:r>
            <a:r>
              <a:rPr lang="it-IT" sz="2400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.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27" y="1521917"/>
            <a:ext cx="1365655" cy="135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17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1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4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61578F7-E583-8CF0-171C-35D37F65EF79}"/>
              </a:ext>
            </a:extLst>
          </p:cNvPr>
          <p:cNvSpPr txBox="1"/>
          <p:nvPr/>
        </p:nvSpPr>
        <p:spPr>
          <a:xfrm>
            <a:off x="571722" y="1409725"/>
            <a:ext cx="1017483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b="1" dirty="0">
                <a:solidFill>
                  <a:schemeClr val="accent1">
                    <a:lumMod val="75000"/>
                  </a:schemeClr>
                </a:solidFill>
                <a:latin typeface="DecimaWE Rg" panose="02000000000000000000" pitchFamily="2" charset="0"/>
              </a:rPr>
              <a:t>UN SERVIZIO </a:t>
            </a:r>
            <a:r>
              <a:rPr lang="it-IT" sz="3500" b="1" dirty="0">
                <a:solidFill>
                  <a:srgbClr val="C00000"/>
                </a:solidFill>
                <a:latin typeface="DecimaWE Rg" panose="02000000000000000000" pitchFamily="2" charset="0"/>
              </a:rPr>
              <a:t>PUBBLICO</a:t>
            </a:r>
            <a:r>
              <a:rPr lang="it-IT" sz="3500" b="1" dirty="0">
                <a:solidFill>
                  <a:schemeClr val="accent1">
                    <a:lumMod val="75000"/>
                  </a:schemeClr>
                </a:solidFill>
                <a:latin typeface="DecimaWE Rg" panose="02000000000000000000" pitchFamily="2" charset="0"/>
              </a:rPr>
              <a:t> REGIONALE DI INCONTRO DOMANDA E OFFERTA DI LAVORO NEL SETTORE DOMESTICO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9152A9C-4978-8B5E-CD74-A2E56A96972B}"/>
              </a:ext>
            </a:extLst>
          </p:cNvPr>
          <p:cNvSpPr txBox="1"/>
          <p:nvPr/>
        </p:nvSpPr>
        <p:spPr>
          <a:xfrm>
            <a:off x="719219" y="3247849"/>
            <a:ext cx="6996684" cy="2228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Gestire la complessità sociale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Qualificare il lavoro domestico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Promuovere il lavoro regolare </a:t>
            </a:r>
            <a:endParaRPr lang="it-IT" sz="3200" b="1" dirty="0">
              <a:solidFill>
                <a:schemeClr val="tx2">
                  <a:lumMod val="75000"/>
                </a:schemeClr>
              </a:solidFill>
              <a:latin typeface="DecimaWE Rg" panose="02000000000000000000" pitchFamily="2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526BF50-2F27-73FC-084A-C44CC8CCA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75" y="260121"/>
            <a:ext cx="11289052" cy="62434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6D10D4C-7D6F-E5A7-BEB6-988AF6B9D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73169"/>
            <a:ext cx="12192000" cy="109101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77354"/>
            <a:ext cx="12192000" cy="109101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BA5DD5BD-8F61-E6F3-CC4F-F8F3827FDD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18395" y="3117885"/>
            <a:ext cx="2439246" cy="265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9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9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1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4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61578F7-E583-8CF0-171C-35D37F65EF79}"/>
              </a:ext>
            </a:extLst>
          </p:cNvPr>
          <p:cNvSpPr txBox="1"/>
          <p:nvPr/>
        </p:nvSpPr>
        <p:spPr>
          <a:xfrm>
            <a:off x="711198" y="1219502"/>
            <a:ext cx="9856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DecimaWE Rg" panose="02000000000000000000" pitchFamily="2" charset="0"/>
              </a:rPr>
              <a:t>IL PIANO FORMATIVO REGIONALE: IL CATALOGO PIAZZA/GOL PER IL LAVORO DOMESTICO  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latin typeface="DecimaWE Rg" panose="02000000000000000000" pitchFamily="2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4"/>
            <a:ext cx="12192000" cy="109101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9152A9C-4978-8B5E-CD74-A2E56A96972B}"/>
              </a:ext>
            </a:extLst>
          </p:cNvPr>
          <p:cNvSpPr txBox="1"/>
          <p:nvPr/>
        </p:nvSpPr>
        <p:spPr>
          <a:xfrm>
            <a:off x="711198" y="2136613"/>
            <a:ext cx="5833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7C80"/>
                </a:solidFill>
                <a:latin typeface="DecimaWE Rg" panose="02000000000000000000" pitchFamily="2" charset="0"/>
              </a:rPr>
              <a:t>1. Corsi di qualifica abbreviata (200, 240 h) </a:t>
            </a:r>
            <a:endParaRPr lang="it-IT" sz="2000" b="1" dirty="0">
              <a:solidFill>
                <a:srgbClr val="FF7C80"/>
              </a:solidFill>
              <a:latin typeface="DecimaWE Rg" panose="02000000000000000000" pitchFamily="2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306EEB-4C14-E803-F01A-C0E335128E47}"/>
              </a:ext>
            </a:extLst>
          </p:cNvPr>
          <p:cNvSpPr txBox="1"/>
          <p:nvPr/>
        </p:nvSpPr>
        <p:spPr>
          <a:xfrm>
            <a:off x="711198" y="2566165"/>
            <a:ext cx="6387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ASSISTENTE FAMILIARE DOMICILIARE 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- ATTESTATO 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DI QUALIFICA</a:t>
            </a:r>
          </a:p>
          <a:p>
            <a:pPr marL="285750" indent="-285750"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BABY 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SITTER - ATTESTATO 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DI QUALIFICA</a:t>
            </a:r>
            <a:endParaRPr lang="it-IT" sz="1600" b="1" dirty="0">
              <a:solidFill>
                <a:schemeClr val="tx2">
                  <a:lumMod val="75000"/>
                </a:schemeClr>
              </a:solidFill>
              <a:latin typeface="DecimaWE Rg" panose="020000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5" y="260121"/>
            <a:ext cx="11289052" cy="62434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9"/>
            <a:ext cx="12192000" cy="109101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711198" y="3253779"/>
            <a:ext cx="8875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000" b="1" dirty="0" smtClean="0">
                <a:solidFill>
                  <a:srgbClr val="FF7C80"/>
                </a:solidFill>
                <a:latin typeface="DecimaWE Rg" panose="02000000000000000000" pitchFamily="2" charset="0"/>
              </a:rPr>
              <a:t>2. Corsi brevi (24, 30, </a:t>
            </a:r>
            <a:r>
              <a:rPr lang="it-IT" sz="2000" b="1" dirty="0" smtClean="0">
                <a:solidFill>
                  <a:srgbClr val="FF7C80"/>
                </a:solidFill>
                <a:latin typeface="DecimaWE Rg" panose="02000000000000000000" pitchFamily="2" charset="0"/>
              </a:rPr>
              <a:t>32, 40h</a:t>
            </a:r>
            <a:r>
              <a:rPr lang="it-IT" sz="2000" b="1" dirty="0" smtClean="0">
                <a:solidFill>
                  <a:srgbClr val="FF7C80"/>
                </a:solidFill>
                <a:latin typeface="DecimaWE Rg" panose="02000000000000000000" pitchFamily="2" charset="0"/>
              </a:rPr>
              <a:t>) di </a:t>
            </a:r>
            <a:r>
              <a:rPr lang="it-IT" sz="2000" b="1" dirty="0" err="1" smtClean="0">
                <a:solidFill>
                  <a:srgbClr val="FF7C80"/>
                </a:solidFill>
                <a:latin typeface="DecimaWE Rg" panose="02000000000000000000" pitchFamily="2" charset="0"/>
              </a:rPr>
              <a:t>Upskilling</a:t>
            </a:r>
            <a:r>
              <a:rPr lang="it-IT" sz="2000" b="1" dirty="0">
                <a:solidFill>
                  <a:srgbClr val="FF7C80"/>
                </a:solidFill>
                <a:latin typeface="DecimaWE Rg" panose="02000000000000000000" pitchFamily="2" charset="0"/>
              </a:rPr>
              <a:t> </a:t>
            </a:r>
            <a:r>
              <a:rPr lang="it-IT" sz="2000" b="1" dirty="0" smtClean="0">
                <a:solidFill>
                  <a:srgbClr val="FF7C80"/>
                </a:solidFill>
                <a:latin typeface="DecimaWE Rg" panose="02000000000000000000" pitchFamily="2" charset="0"/>
              </a:rPr>
              <a:t>– miglioramento delle competenze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11198" y="3653889"/>
            <a:ext cx="6585149" cy="7848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it-IT" sz="1500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1. TECNICHE 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DI SUPPORTO ALLA </a:t>
            </a:r>
            <a:r>
              <a:rPr lang="it-IT" sz="1500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DOMICILIARITÀ</a:t>
            </a:r>
            <a:endParaRPr lang="it-IT" sz="1500" dirty="0" smtClean="0">
              <a:solidFill>
                <a:schemeClr val="tx2">
                  <a:lumMod val="75000"/>
                </a:schemeClr>
              </a:solidFill>
              <a:latin typeface="DecimaWE Rg" panose="02000000000000000000" pitchFamily="2" charset="0"/>
            </a:endParaRPr>
          </a:p>
          <a:p>
            <a:pPr lvl="0"/>
            <a:r>
              <a:rPr lang="it-IT" sz="1500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2. TECNICHE </a:t>
            </a:r>
            <a:r>
              <a:rPr lang="it-IT" sz="1500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DI SUPPORTO NELLA SODDISFAZIONE DEI BISOGNI </a:t>
            </a:r>
            <a:r>
              <a:rPr lang="it-IT" sz="1500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PRIMARI</a:t>
            </a:r>
          </a:p>
          <a:p>
            <a:pPr lvl="0"/>
            <a:r>
              <a:rPr lang="it-IT" sz="1500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3. TECNICHE </a:t>
            </a:r>
            <a:r>
              <a:rPr lang="it-IT" sz="1500" dirty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DI MOBILIZZAZIONE </a:t>
            </a:r>
            <a:endParaRPr lang="it-IT" sz="1500" dirty="0" smtClean="0">
              <a:solidFill>
                <a:schemeClr val="tx2">
                  <a:lumMod val="75000"/>
                </a:schemeClr>
              </a:solidFill>
              <a:latin typeface="DecimaWE Rg" panose="02000000000000000000" pitchFamily="2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11198" y="4478710"/>
            <a:ext cx="10194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600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4. 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CONTROLLO </a:t>
            </a: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E GESTIONE DELLO STATO DI SALUTE E 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TELEMEDICINA</a:t>
            </a:r>
          </a:p>
          <a:p>
            <a:pPr lvl="0"/>
            <a:r>
              <a:rPr lang="it-IT" sz="1600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5. 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TECNICHE </a:t>
            </a:r>
            <a:r>
              <a:rPr lang="it-IT" sz="1600" b="1" dirty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DI ASSISTENZA PER IL SOSTEGNO ALLA VITA INDIPENDENTE DI ADULTI CON GRAVE 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DISABILITÀ</a:t>
            </a:r>
          </a:p>
          <a:p>
            <a:r>
              <a:rPr lang="it-IT" sz="1600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6. 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TECNICHE DI GESTIONE DELLA RELAZIONE E DELLE FUNZIONALITÀ RESIDUE</a:t>
            </a:r>
            <a:b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</a:br>
            <a:endParaRPr lang="it-IT" sz="1600" b="1" dirty="0" smtClean="0">
              <a:solidFill>
                <a:schemeClr val="tx2">
                  <a:lumMod val="75000"/>
                </a:schemeClr>
              </a:solidFill>
              <a:latin typeface="DecimaWE Rg" panose="02000000000000000000" pitchFamily="2" charset="0"/>
            </a:endParaRPr>
          </a:p>
          <a:p>
            <a:r>
              <a:rPr lang="it-IT" sz="1600" dirty="0" smtClean="0">
                <a:solidFill>
                  <a:schemeClr val="accent1">
                    <a:lumMod val="50000"/>
                  </a:schemeClr>
                </a:solidFill>
                <a:latin typeface="DecimaWE Rg" panose="02000000000000000000" pitchFamily="2" charset="0"/>
              </a:rPr>
              <a:t>7. GESTIONE DELLE CRITICITÀ NELL’ACCUDIMENTO DI BAMBINI DA 4 A 12 ANNI</a:t>
            </a:r>
          </a:p>
          <a:p>
            <a:r>
              <a:rPr lang="it-IT" sz="1600" dirty="0" smtClean="0">
                <a:solidFill>
                  <a:schemeClr val="accent1">
                    <a:lumMod val="50000"/>
                  </a:schemeClr>
                </a:solidFill>
                <a:latin typeface="DecimaWE Rg" panose="02000000000000000000" pitchFamily="2" charset="0"/>
              </a:rPr>
              <a:t>8. TECNICHE PER L’ACCUDIMENTO DI BAMBINI IN ETÀ 0-3 </a:t>
            </a:r>
            <a:endParaRPr lang="it-IT" sz="1600" dirty="0">
              <a:solidFill>
                <a:schemeClr val="accent1">
                  <a:lumMod val="50000"/>
                </a:schemeClr>
              </a:solidFill>
              <a:latin typeface="DecimaWE R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43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9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1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4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61578F7-E583-8CF0-171C-35D37F65EF79}"/>
              </a:ext>
            </a:extLst>
          </p:cNvPr>
          <p:cNvSpPr txBox="1"/>
          <p:nvPr/>
        </p:nvSpPr>
        <p:spPr>
          <a:xfrm>
            <a:off x="688714" y="1039779"/>
            <a:ext cx="8502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DecimaWE Rg" panose="02000000000000000000" pitchFamily="2" charset="0"/>
              </a:rPr>
              <a:t>SPORTELLO SI.CON.TE PER IL LAVORO DOMESTICO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latin typeface="DecimaWE Rg" panose="02000000000000000000" pitchFamily="2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37596"/>
            <a:ext cx="12192000" cy="10910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4" y="135300"/>
            <a:ext cx="11289052" cy="62434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9"/>
            <a:ext cx="12192000" cy="109101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688714" y="1652092"/>
            <a:ext cx="507469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52B6AA"/>
                </a:solidFill>
                <a:latin typeface="DecimaWE Rg" panose="02000000000000000000" pitchFamily="2" charset="0"/>
              </a:rPr>
              <a:t>Cosa </a:t>
            </a:r>
            <a:r>
              <a:rPr lang="it-IT" sz="2400" b="1" dirty="0" smtClean="0">
                <a:solidFill>
                  <a:srgbClr val="52B6AA"/>
                </a:solidFill>
                <a:latin typeface="DecimaWE Rg" panose="02000000000000000000" pitchFamily="2" charset="0"/>
              </a:rPr>
              <a:t>offre alle famiglie?</a:t>
            </a:r>
            <a:endParaRPr lang="it-IT" sz="2400" b="1" dirty="0">
              <a:solidFill>
                <a:srgbClr val="52B6AA"/>
              </a:solidFill>
              <a:latin typeface="DecimaWE Rg" panose="02000000000000000000" pitchFamily="2" charset="0"/>
            </a:endParaRPr>
          </a:p>
          <a:p>
            <a:pPr>
              <a:buClr>
                <a:schemeClr val="accent1">
                  <a:lumMod val="50000"/>
                </a:schemeClr>
              </a:buClr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Accompagna all’essere «datore di lavoro 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domestico»</a:t>
            </a:r>
            <a:br>
              <a:rPr lang="it-IT" sz="20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</a:br>
            <a:endParaRPr lang="it-IT" sz="2000" b="1" dirty="0" smtClean="0">
              <a:solidFill>
                <a:schemeClr val="tx2">
                  <a:lumMod val="75000"/>
                </a:schemeClr>
              </a:solidFill>
              <a:latin typeface="DecimaWE Rg" panose="02000000000000000000" pitchFamily="2" charset="0"/>
              <a:cs typeface="Calibri Light" panose="020F0302020204030204" pitchFamily="34" charset="0"/>
            </a:endParaRP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Informazioni 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e orientamento sul </a:t>
            </a:r>
            <a:r>
              <a:rPr lang="it-IT" altLang="it-IT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CCNL domestico, </a:t>
            </a:r>
            <a:r>
              <a:rPr lang="it-IT" altLang="it-IT" b="1" dirty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utilizzo Libretto Famiglia </a:t>
            </a:r>
            <a:r>
              <a:rPr lang="it-IT" altLang="it-IT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INPS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 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e 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sui costi di 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assunzione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I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nformazioni 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sui principali </a:t>
            </a:r>
            <a:r>
              <a:rPr lang="it-IT" altLang="it-IT" b="1" dirty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servizi socioassistenziali domiciliari e sui contributi economici 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a sostegno della </a:t>
            </a:r>
            <a:r>
              <a:rPr lang="it-IT" altLang="it-IT" dirty="0" err="1">
                <a:latin typeface="DecimaWE Rg" panose="02000000000000000000" pitchFamily="2" charset="0"/>
                <a:cs typeface="Calibri Light" panose="020F0302020204030204" pitchFamily="34" charset="0"/>
              </a:rPr>
              <a:t>domiciliarità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 delle cure (es. 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SAD, Fondo 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Autonomia Possibile, detrazioni fiscali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..)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b="1" dirty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A</a:t>
            </a:r>
            <a:r>
              <a:rPr lang="it-IT" altLang="it-IT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nalisi </a:t>
            </a:r>
            <a:r>
              <a:rPr lang="it-IT" altLang="it-IT" b="1" dirty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dei bisogni 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di assistenza della 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famiglia</a:t>
            </a:r>
          </a:p>
          <a:p>
            <a:pPr marL="285750" indent="-285750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R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icerca 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e selezione dei candidati con i profili affini al bisogno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136889" y="1625531"/>
            <a:ext cx="560363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52B6AA"/>
                </a:solidFill>
                <a:latin typeface="DecimaWE Rg" panose="02000000000000000000" pitchFamily="2" charset="0"/>
              </a:rPr>
              <a:t>Cosa </a:t>
            </a:r>
            <a:r>
              <a:rPr lang="it-IT" sz="2400" b="1" dirty="0" smtClean="0">
                <a:solidFill>
                  <a:srgbClr val="52B6AA"/>
                </a:solidFill>
                <a:latin typeface="DecimaWE Rg" panose="02000000000000000000" pitchFamily="2" charset="0"/>
              </a:rPr>
              <a:t>offre ai lavoratori?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DecimaWE Rg" panose="02000000000000000000" pitchFamily="2" charset="0"/>
              </a:rPr>
              <a:t/>
            </a:r>
            <a:b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DecimaWE Rg" panose="02000000000000000000" pitchFamily="2" charset="0"/>
              </a:rPr>
            </a:b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  <a:t>Supporto nell’orientamento e la ricerca attiva del lavoro</a:t>
            </a:r>
            <a:br>
              <a:rPr lang="it-IT" sz="2000" b="1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</a:rPr>
            </a:br>
            <a:endParaRPr lang="it-IT" sz="2000" b="1" dirty="0">
              <a:solidFill>
                <a:schemeClr val="tx2">
                  <a:lumMod val="75000"/>
                </a:schemeClr>
              </a:solidFill>
              <a:latin typeface="DecimaWE Rg" panose="02000000000000000000" pitchFamily="2" charset="0"/>
            </a:endParaRPr>
          </a:p>
          <a:p>
            <a:pPr marL="342900" indent="-342900">
              <a:spcBef>
                <a:spcPct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V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alutazione 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ed emersione delle competenze e esperienze lavorative</a:t>
            </a:r>
          </a:p>
          <a:p>
            <a:pPr marL="342900" indent="-342900">
              <a:spcBef>
                <a:spcPct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A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nalisi 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delle disponibilità e delle aspirazioni professionali </a:t>
            </a:r>
          </a:p>
          <a:p>
            <a:pPr marL="342900" indent="-342900">
              <a:spcBef>
                <a:spcPct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Informazioni </a:t>
            </a: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e orientamento sul 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CCNL domestico, livelli di inquadramento e retributivi</a:t>
            </a:r>
          </a:p>
          <a:p>
            <a:pPr marL="342900" indent="-342900">
              <a:spcBef>
                <a:spcPct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dirty="0">
                <a:latin typeface="DecimaWE Rg" panose="02000000000000000000" pitchFamily="2" charset="0"/>
                <a:cs typeface="Calibri Light" panose="020F0302020204030204" pitchFamily="34" charset="0"/>
              </a:rPr>
              <a:t>O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rientamento 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alle </a:t>
            </a:r>
            <a:r>
              <a:rPr lang="it-IT" altLang="it-IT" b="1" u="sng" dirty="0" smtClean="0">
                <a:solidFill>
                  <a:schemeClr val="tx2">
                    <a:lumMod val="75000"/>
                  </a:schemeClr>
                </a:solidFill>
                <a:latin typeface="DecimaWE Rg" panose="02000000000000000000" pitchFamily="2" charset="0"/>
                <a:cs typeface="Calibri Light" panose="020F0302020204030204" pitchFamily="34" charset="0"/>
              </a:rPr>
              <a:t>opportunità formative</a:t>
            </a:r>
          </a:p>
          <a:p>
            <a:pPr marL="342900" indent="-342900">
              <a:spcBef>
                <a:spcPct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Rafforzamento delle capacità di ricerca attiva del lavoro e della gestione dei colloqui e della relazione con i datori di lavoro </a:t>
            </a: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domestico</a:t>
            </a:r>
            <a:endParaRPr lang="it-IT" altLang="it-IT" dirty="0" smtClean="0">
              <a:latin typeface="DecimaWE Rg" panose="02000000000000000000" pitchFamily="2" charset="0"/>
              <a:cs typeface="Calibri Light" panose="020F0302020204030204" pitchFamily="34" charset="0"/>
            </a:endParaRPr>
          </a:p>
          <a:p>
            <a:pPr marL="342900" indent="-342900">
              <a:spcBef>
                <a:spcPct val="0"/>
              </a:spcBef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t-IT" altLang="it-IT" dirty="0" smtClean="0">
                <a:latin typeface="DecimaWE Rg" panose="02000000000000000000" pitchFamily="2" charset="0"/>
                <a:cs typeface="Calibri Light" panose="020F0302020204030204" pitchFamily="34" charset="0"/>
              </a:rPr>
              <a:t>Incrocio delle disponibilità personali con le richieste provenienti dalle famiglie</a:t>
            </a:r>
            <a:endParaRPr lang="it-IT" altLang="it-IT" dirty="0">
              <a:latin typeface="DecimaWE Rg" panose="02000000000000000000" pitchFamily="2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43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34EC5A2-C60B-F907-3FB4-9055D985D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9135" y="1327629"/>
            <a:ext cx="1334408" cy="1450951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822EBD64-2A97-C5F7-5ABE-4562F307CC41}"/>
              </a:ext>
            </a:extLst>
          </p:cNvPr>
          <p:cNvSpPr/>
          <p:nvPr/>
        </p:nvSpPr>
        <p:spPr>
          <a:xfrm>
            <a:off x="0" y="6235701"/>
            <a:ext cx="12192000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C34A4F5-C28B-64E7-D825-75CB71536F96}"/>
              </a:ext>
            </a:extLst>
          </p:cNvPr>
          <p:cNvSpPr/>
          <p:nvPr/>
        </p:nvSpPr>
        <p:spPr>
          <a:xfrm>
            <a:off x="0" y="4"/>
            <a:ext cx="12192000" cy="1099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61578F7-E583-8CF0-171C-35D37F65EF79}"/>
              </a:ext>
            </a:extLst>
          </p:cNvPr>
          <p:cNvSpPr txBox="1"/>
          <p:nvPr/>
        </p:nvSpPr>
        <p:spPr>
          <a:xfrm>
            <a:off x="3359608" y="3079064"/>
            <a:ext cx="5472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chemeClr val="accent1">
                    <a:lumMod val="75000"/>
                  </a:schemeClr>
                </a:solidFill>
                <a:latin typeface="DecimaWE Rg" panose="02000000000000000000" pitchFamily="2" charset="0"/>
              </a:rPr>
              <a:t>Grazie per l’attenzione</a:t>
            </a:r>
            <a:endParaRPr lang="it-IT" sz="4800" dirty="0">
              <a:solidFill>
                <a:schemeClr val="accent1">
                  <a:lumMod val="75000"/>
                </a:schemeClr>
              </a:solidFill>
              <a:latin typeface="DecimaWE Rg" panose="02000000000000000000" pitchFamily="2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35AF778-9790-5AF6-61D6-0441C12BEA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77354"/>
            <a:ext cx="12192000" cy="10910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4530F8C7-2DE3-43C6-FCBB-57A8FF43E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475" y="260121"/>
            <a:ext cx="11289052" cy="62434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E89A4D0-EA8B-1173-9726-FB3C21C166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173169"/>
            <a:ext cx="12192000" cy="109101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4234473"/>
            <a:ext cx="2017951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9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2684</TotalTime>
  <Words>467</Words>
  <Application>Microsoft Office PowerPoint</Application>
  <PresentationFormat>Widescreen</PresentationFormat>
  <Paragraphs>45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DecimaWE Rg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Benedetta Villa (DLVBBDO)</dc:creator>
  <cp:lastModifiedBy>Pascolo Michela</cp:lastModifiedBy>
  <cp:revision>155</cp:revision>
  <dcterms:created xsi:type="dcterms:W3CDTF">2022-11-10T17:32:39Z</dcterms:created>
  <dcterms:modified xsi:type="dcterms:W3CDTF">2023-09-29T11:01:12Z</dcterms:modified>
</cp:coreProperties>
</file>