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5779911" y="2773170"/>
            <a:ext cx="6419780" cy="1183716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1" y="1264357"/>
            <a:ext cx="8206284" cy="7405513"/>
          </a:xfrm>
        </p:spPr>
        <p:txBody>
          <a:bodyPr anchor="b">
            <a:normAutofit/>
          </a:bodyPr>
          <a:lstStyle>
            <a:lvl1pPr algn="l">
              <a:defRPr sz="5867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9111391"/>
            <a:ext cx="6605667" cy="4535623"/>
          </a:xfrm>
        </p:spPr>
        <p:txBody>
          <a:bodyPr anchor="t">
            <a:normAutofit/>
          </a:bodyPr>
          <a:lstStyle>
            <a:lvl1pPr marL="0" indent="0" algn="l">
              <a:buNone/>
              <a:defRPr sz="2667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59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11200" y="1264356"/>
            <a:ext cx="10769600" cy="7405511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16003" y="9111389"/>
            <a:ext cx="9708443" cy="1083733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2133"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9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264356"/>
            <a:ext cx="10769600" cy="6863644"/>
          </a:xfrm>
        </p:spPr>
        <p:txBody>
          <a:bodyPr anchor="ctr">
            <a:normAutofit/>
          </a:bodyPr>
          <a:lstStyle>
            <a:lvl1pPr algn="l">
              <a:defRPr sz="3733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9753600"/>
            <a:ext cx="8511403" cy="4515556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166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1" y="1264356"/>
            <a:ext cx="9146383" cy="6863644"/>
          </a:xfrm>
        </p:spPr>
        <p:txBody>
          <a:bodyPr anchor="ctr">
            <a:normAutofit/>
          </a:bodyPr>
          <a:lstStyle>
            <a:lvl1pPr algn="l">
              <a:defRPr sz="3733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2401" y="8128000"/>
            <a:ext cx="8536623" cy="1143941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609585" indent="0">
              <a:buFontTx/>
              <a:buNone/>
              <a:defRPr/>
            </a:lvl2pPr>
            <a:lvl3pPr marL="1219170" indent="0">
              <a:buFontTx/>
              <a:buNone/>
              <a:defRPr/>
            </a:lvl3pPr>
            <a:lvl4pPr marL="1828754" indent="0">
              <a:buFontTx/>
              <a:buNone/>
              <a:defRPr/>
            </a:lvl4pPr>
            <a:lvl5pPr marL="2438339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10195129"/>
            <a:ext cx="8509815" cy="4074027"/>
          </a:xfrm>
        </p:spPr>
        <p:txBody>
          <a:bodyPr anchor="ctr">
            <a:normAutofit/>
          </a:bodyPr>
          <a:lstStyle>
            <a:lvl1pPr marL="0" indent="0" algn="l">
              <a:buNone/>
              <a:defRPr sz="2667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1" y="1684442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6562610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05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8128000"/>
            <a:ext cx="8509815" cy="4023467"/>
          </a:xfrm>
        </p:spPr>
        <p:txBody>
          <a:bodyPr anchor="b">
            <a:normAutofit/>
          </a:bodyPr>
          <a:lstStyle>
            <a:lvl1pPr algn="l">
              <a:defRPr sz="3733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2167065"/>
            <a:ext cx="8511403" cy="2102089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008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2" y="1264356"/>
            <a:ext cx="9146381" cy="6863644"/>
          </a:xfrm>
        </p:spPr>
        <p:txBody>
          <a:bodyPr anchor="ctr">
            <a:normAutofit/>
          </a:bodyPr>
          <a:lstStyle>
            <a:lvl1pPr algn="l">
              <a:defRPr sz="3733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9211733"/>
            <a:ext cx="8509815" cy="248857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6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1740445"/>
            <a:ext cx="8509813" cy="2528711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1" y="1684442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/>
            <a:r>
              <a:rPr lang="en-US" sz="106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61601" y="6562610"/>
            <a:ext cx="609759" cy="1386136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lvl="0" algn="r"/>
            <a:r>
              <a:rPr lang="en-US" sz="106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0374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264356"/>
            <a:ext cx="10034211" cy="686364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733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9312081"/>
            <a:ext cx="8509815" cy="198684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667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11298929"/>
            <a:ext cx="8509813" cy="2970228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804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 algn="l">
              <a:defRPr sz="373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1264358"/>
            <a:ext cx="8739823" cy="8930773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73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5208" y="1264356"/>
            <a:ext cx="2725592" cy="10476089"/>
          </a:xfrm>
        </p:spPr>
        <p:txBody>
          <a:bodyPr vert="eaVert">
            <a:normAutofit/>
          </a:bodyPr>
          <a:lstStyle>
            <a:lvl1pPr>
              <a:defRPr sz="3733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1264356"/>
            <a:ext cx="7800016" cy="130048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1" y="1264356"/>
            <a:ext cx="8739823" cy="8930773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696177"/>
            <a:ext cx="8536624" cy="5498944"/>
          </a:xfrm>
        </p:spPr>
        <p:txBody>
          <a:bodyPr anchor="b">
            <a:normAutofit/>
          </a:bodyPr>
          <a:lstStyle>
            <a:lvl1pPr algn="l">
              <a:defRPr sz="4267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10636643"/>
            <a:ext cx="8536623" cy="3632514"/>
          </a:xfrm>
        </p:spPr>
        <p:txBody>
          <a:bodyPr anchor="t">
            <a:normAutofit/>
          </a:bodyPr>
          <a:lstStyle>
            <a:lvl1pPr marL="0" indent="0" algn="l">
              <a:buNone/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5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11201" y="1264357"/>
            <a:ext cx="5266623" cy="8930766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1264356"/>
            <a:ext cx="5264317" cy="8910696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11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2" y="1264355"/>
            <a:ext cx="4955821" cy="1444978"/>
          </a:xfrm>
        </p:spPr>
        <p:txBody>
          <a:bodyPr anchor="b">
            <a:noAutofit/>
          </a:bodyPr>
          <a:lstStyle>
            <a:lvl1pPr marL="0" indent="0">
              <a:buNone/>
              <a:defRPr sz="3200" b="0" cap="all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199" y="2709335"/>
            <a:ext cx="5260623" cy="748578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3355" y="1343379"/>
            <a:ext cx="5018735" cy="1365954"/>
          </a:xfrm>
        </p:spPr>
        <p:txBody>
          <a:bodyPr anchor="b">
            <a:noAutofit/>
          </a:bodyPr>
          <a:lstStyle>
            <a:lvl1pPr marL="0" indent="0">
              <a:buNone/>
              <a:defRPr sz="3200" b="0" cap="all">
                <a:solidFill>
                  <a:schemeClr val="tx1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2709333"/>
            <a:ext cx="5275607" cy="7465719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86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</p:spPr>
        <p:txBody>
          <a:bodyPr>
            <a:normAutofit/>
          </a:bodyPr>
          <a:lstStyle>
            <a:lvl1pPr>
              <a:defRPr sz="426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11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89" y="1264356"/>
            <a:ext cx="4267200" cy="3612444"/>
          </a:xfrm>
        </p:spPr>
        <p:txBody>
          <a:bodyPr anchor="b">
            <a:normAutofit/>
          </a:bodyPr>
          <a:lstStyle>
            <a:lvl1pPr algn="l">
              <a:defRPr sz="2667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1264356"/>
            <a:ext cx="5918340" cy="130048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4889" y="5238051"/>
            <a:ext cx="4267200" cy="4957077"/>
          </a:xfrm>
        </p:spPr>
        <p:txBody>
          <a:bodyPr anchor="t">
            <a:normAutofit/>
          </a:bodyPr>
          <a:lstStyle>
            <a:lvl1pPr marL="0" indent="0">
              <a:buNone/>
              <a:defRPr sz="2133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51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400" y="3431822"/>
            <a:ext cx="4751011" cy="2709333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16000" y="2167467"/>
            <a:ext cx="4374632" cy="11379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704" y="6502400"/>
            <a:ext cx="4752297" cy="4937007"/>
          </a:xfrm>
        </p:spPr>
        <p:txBody>
          <a:bodyPr anchor="t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1200" y="14630401"/>
            <a:ext cx="7748965" cy="86548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25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8894234" y="9231804"/>
            <a:ext cx="3293941" cy="6301708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1201" y="10656711"/>
            <a:ext cx="8739823" cy="3612444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1264358"/>
            <a:ext cx="8739823" cy="8930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6994" y="14630409"/>
            <a:ext cx="1600617" cy="8654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33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6/1/2022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1200" y="14630401"/>
            <a:ext cx="7748965" cy="865481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33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5902" y="13223060"/>
            <a:ext cx="1142543" cy="15879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733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1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p:txStyles>
    <p:titleStyle>
      <a:lvl1pPr algn="l" defTabSz="609585" rtl="0" eaLnBrk="1" latinLnBrk="0" hangingPunct="1">
        <a:spcBef>
          <a:spcPct val="0"/>
        </a:spcBef>
        <a:buNone/>
        <a:defRPr sz="426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0990" indent="-380990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6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600160" indent="-380990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13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2057349" indent="-228594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666933" indent="-228594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spcAft>
          <a:spcPts val="8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67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://www.debanfield.it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09E0237C-3E5F-4F34-81BA-F0FB65B21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107" y="170155"/>
            <a:ext cx="3553838" cy="1810446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58C45F9-F007-4AD9-BB11-E445A1645834}"/>
              </a:ext>
            </a:extLst>
          </p:cNvPr>
          <p:cNvSpPr txBox="1"/>
          <p:nvPr/>
        </p:nvSpPr>
        <p:spPr>
          <a:xfrm>
            <a:off x="439623" y="4084318"/>
            <a:ext cx="8677072" cy="45162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3000" b="1" dirty="0">
                <a:effectLst/>
                <a:latin typeface="Muli"/>
                <a:ea typeface="Calibri" panose="020F0502020204030204" pitchFamily="34" charset="0"/>
                <a:cs typeface="Times New Roman" panose="02020603050405020304" pitchFamily="18" charset="0"/>
              </a:rPr>
              <a:t>Nella promozione dell’invecchiamento attivo, rivolto agli anziani con problematiche fisiche, l’Associazione de Banfield porta avanti da anni un progetto di prestito gratuito a tempo determinato di ausili sanitari (carrozzine, deambulatori, comode, letti ospedalieri, cuscini antidecubito, stampelle, ecc</a:t>
            </a:r>
            <a:r>
              <a:rPr lang="it-IT" sz="3000" b="1" dirty="0">
                <a:latin typeface="Muli"/>
                <a:ea typeface="Calibri" panose="020F0502020204030204" pitchFamily="34" charset="0"/>
                <a:cs typeface="Times New Roman" panose="02020603050405020304" pitchFamily="18" charset="0"/>
              </a:rPr>
              <a:t>.) </a:t>
            </a:r>
            <a:r>
              <a:rPr lang="it-IT" sz="3000" b="1" dirty="0">
                <a:effectLst/>
                <a:latin typeface="Muli"/>
                <a:ea typeface="Calibri" panose="020F0502020204030204" pitchFamily="34" charset="0"/>
                <a:cs typeface="Times New Roman" panose="02020603050405020304" pitchFamily="18" charset="0"/>
              </a:rPr>
              <a:t>finalizzato a favorire il recupero fisico della persona all’interno delle propria mura domestiche e la sua autonomia.</a:t>
            </a:r>
          </a:p>
        </p:txBody>
      </p:sp>
      <p:sp>
        <p:nvSpPr>
          <p:cNvPr id="17" name="Sottotitolo 16">
            <a:extLst>
              <a:ext uri="{FF2B5EF4-FFF2-40B4-BE49-F238E27FC236}">
                <a16:creationId xmlns:a16="http://schemas.microsoft.com/office/drawing/2014/main" id="{3E24E7D7-4C47-4252-83F2-741884C8E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8159" y="170155"/>
            <a:ext cx="3968371" cy="1810446"/>
          </a:xfrm>
        </p:spPr>
        <p:txBody>
          <a:bodyPr>
            <a:normAutofit/>
          </a:bodyPr>
          <a:lstStyle/>
          <a:p>
            <a:pPr algn="ctr"/>
            <a:r>
              <a:rPr lang="it-IT" sz="3800" dirty="0"/>
              <a:t>Servizio gratuito</a:t>
            </a:r>
          </a:p>
          <a:p>
            <a:pPr algn="ctr"/>
            <a:r>
              <a:rPr lang="it-IT" sz="3800" dirty="0"/>
              <a:t>di prestito ausili</a:t>
            </a:r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B4AA7E7E-9C12-4EB9-B446-1DAEC4A54A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81745" y="170155"/>
            <a:ext cx="1810446" cy="1810446"/>
          </a:xfrm>
          <a:prstGeom prst="rect">
            <a:avLst/>
          </a:prstGeom>
        </p:spPr>
      </p:pic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A73FC0C-7DBE-4DCA-996B-231CE3A9ECDF}"/>
              </a:ext>
            </a:extLst>
          </p:cNvPr>
          <p:cNvSpPr txBox="1"/>
          <p:nvPr/>
        </p:nvSpPr>
        <p:spPr>
          <a:xfrm>
            <a:off x="409113" y="2714150"/>
            <a:ext cx="1098307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it-IT" sz="3000" b="1" i="1" dirty="0">
                <a:solidFill>
                  <a:schemeClr val="tx1">
                    <a:lumMod val="95000"/>
                  </a:schemeClr>
                </a:solidFill>
                <a:effectLst/>
                <a:latin typeface="Muli"/>
              </a:rPr>
              <a:t>L'autonomia, fondamentale per una vita più dignitosa in vecchiaia</a:t>
            </a:r>
            <a:endParaRPr lang="it-IT" sz="3000" b="0" i="1" dirty="0">
              <a:solidFill>
                <a:schemeClr val="tx1">
                  <a:lumMod val="95000"/>
                </a:schemeClr>
              </a:solidFill>
              <a:effectLst/>
              <a:latin typeface="Muli"/>
            </a:endParaRP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2AA19FB1-0A55-4830-AB62-106A7DBB63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71907" y="4591833"/>
            <a:ext cx="2489903" cy="2489903"/>
          </a:xfrm>
          <a:prstGeom prst="rect">
            <a:avLst/>
          </a:prstGeom>
          <a:ln>
            <a:solidFill>
              <a:schemeClr val="bg2"/>
            </a:solidFill>
          </a:ln>
          <a:effectLst>
            <a:softEdge rad="12700"/>
          </a:effectLst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B577540-C345-4F0B-9148-A49894966D15}"/>
              </a:ext>
            </a:extLst>
          </p:cNvPr>
          <p:cNvSpPr txBox="1"/>
          <p:nvPr/>
        </p:nvSpPr>
        <p:spPr>
          <a:xfrm>
            <a:off x="5743112" y="12664607"/>
            <a:ext cx="6118698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latin typeface="Muli"/>
                <a:cs typeface="Times New Roman" panose="02020603050405020304" pitchFamily="18" charset="0"/>
              </a:rPr>
              <a:t>Segreteria Generale</a:t>
            </a:r>
          </a:p>
          <a:p>
            <a:r>
              <a:rPr lang="it-IT" sz="2400" b="1" dirty="0">
                <a:latin typeface="Muli"/>
                <a:cs typeface="Times New Roman" panose="02020603050405020304" pitchFamily="18" charset="0"/>
              </a:rPr>
              <a:t>Associazione Goffredo de Banfield Onlus </a:t>
            </a:r>
            <a:r>
              <a:rPr lang="it-IT" sz="2400" b="1" dirty="0" err="1">
                <a:latin typeface="Muli"/>
                <a:cs typeface="Times New Roman" panose="02020603050405020304" pitchFamily="18" charset="0"/>
              </a:rPr>
              <a:t>Odv</a:t>
            </a:r>
            <a:endParaRPr lang="it-IT" sz="2400" b="1" dirty="0">
              <a:latin typeface="Muli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Muli"/>
                <a:cs typeface="Times New Roman" panose="02020603050405020304" pitchFamily="18" charset="0"/>
              </a:rPr>
              <a:t>Sede legale: via Fabio Filzi 21/1</a:t>
            </a:r>
          </a:p>
          <a:p>
            <a:r>
              <a:rPr lang="it-IT" sz="2400" b="1" dirty="0">
                <a:latin typeface="Muli"/>
                <a:cs typeface="Times New Roman" panose="02020603050405020304" pitchFamily="18" charset="0"/>
              </a:rPr>
              <a:t>Sede operativa: via del Lavatoio 4</a:t>
            </a:r>
          </a:p>
          <a:p>
            <a:r>
              <a:rPr lang="it-IT" sz="2400" b="1" dirty="0">
                <a:latin typeface="Muli"/>
                <a:cs typeface="Times New Roman" panose="02020603050405020304" pitchFamily="18" charset="0"/>
              </a:rPr>
              <a:t>34132 Trieste - Tel: +39 040362766</a:t>
            </a:r>
          </a:p>
          <a:p>
            <a:r>
              <a:rPr lang="it-IT" sz="2400" b="1" dirty="0">
                <a:latin typeface="Muli"/>
                <a:cs typeface="Times New Roman" panose="02020603050405020304" pitchFamily="18" charset="0"/>
              </a:rPr>
              <a:t>Email: </a:t>
            </a:r>
            <a:r>
              <a:rPr lang="it-IT" sz="2400" b="1" u="sng" dirty="0">
                <a:latin typeface="Muli"/>
                <a:cs typeface="Times New Roman" panose="02020603050405020304" pitchFamily="18" charset="0"/>
              </a:rPr>
              <a:t>info@debanfield.it </a:t>
            </a:r>
          </a:p>
          <a:p>
            <a:r>
              <a:rPr lang="it-IT" sz="2400" b="1" dirty="0">
                <a:latin typeface="Muli"/>
                <a:cs typeface="Times New Roman" panose="02020603050405020304" pitchFamily="18" charset="0"/>
              </a:rPr>
              <a:t>Sito web: </a:t>
            </a:r>
            <a:r>
              <a:rPr lang="it-IT" sz="2400" b="1" dirty="0">
                <a:latin typeface="Muli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www.debanfield.it</a:t>
            </a:r>
            <a:endParaRPr lang="it-IT" sz="2400" b="1" dirty="0">
              <a:latin typeface="Muli"/>
              <a:cs typeface="Times New Roman" panose="02020603050405020304" pitchFamily="18" charset="0"/>
            </a:endParaRPr>
          </a:p>
          <a:p>
            <a:r>
              <a:rPr lang="it-IT" sz="2400" b="1" dirty="0">
                <a:latin typeface="Muli"/>
                <a:cs typeface="Times New Roman" panose="02020603050405020304" pitchFamily="18" charset="0"/>
              </a:rPr>
              <a:t>FB: Associazione Goffredo de Banfield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C698AE9-DBCC-4CAA-96C0-C48F5A0A8F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9847" y="12451403"/>
            <a:ext cx="4650022" cy="3473397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21EAF7DD-4862-4F5C-8633-715D61CB97B4}"/>
              </a:ext>
            </a:extLst>
          </p:cNvPr>
          <p:cNvSpPr txBox="1"/>
          <p:nvPr/>
        </p:nvSpPr>
        <p:spPr>
          <a:xfrm>
            <a:off x="439623" y="8660556"/>
            <a:ext cx="7089586" cy="264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3000" b="1" dirty="0">
                <a:effectLst/>
                <a:latin typeface="Muli"/>
                <a:ea typeface="Calibri" panose="020F0502020204030204" pitchFamily="34" charset="0"/>
                <a:cs typeface="Times New Roman" panose="02020603050405020304" pitchFamily="18" charset="0"/>
              </a:rPr>
              <a:t>Nel 2021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3000" b="1" dirty="0">
                <a:latin typeface="Muli"/>
                <a:ea typeface="Calibri" panose="020F0502020204030204" pitchFamily="34" charset="0"/>
                <a:cs typeface="Times New Roman" panose="02020603050405020304" pitchFamily="18" charset="0"/>
              </a:rPr>
              <a:t>sono stati prestati gratuitamente </a:t>
            </a:r>
            <a:r>
              <a:rPr lang="it-IT" sz="3000" b="1" dirty="0">
                <a:solidFill>
                  <a:schemeClr val="bg2">
                    <a:lumMod val="75000"/>
                  </a:schemeClr>
                </a:solidFill>
                <a:latin typeface="Muli"/>
                <a:ea typeface="Calibri" panose="020F0502020204030204" pitchFamily="34" charset="0"/>
                <a:cs typeface="Times New Roman" panose="02020603050405020304" pitchFamily="18" charset="0"/>
              </a:rPr>
              <a:t>1472 </a:t>
            </a:r>
            <a:r>
              <a:rPr lang="it-IT" sz="3000" b="1" dirty="0">
                <a:latin typeface="Muli"/>
                <a:ea typeface="Calibri" panose="020F0502020204030204" pitchFamily="34" charset="0"/>
                <a:cs typeface="Times New Roman" panose="02020603050405020304" pitchFamily="18" charset="0"/>
              </a:rPr>
              <a:t>ausili sanitari a </a:t>
            </a:r>
            <a:r>
              <a:rPr lang="it-IT" sz="3000" b="1" dirty="0">
                <a:solidFill>
                  <a:schemeClr val="bg2">
                    <a:lumMod val="75000"/>
                  </a:schemeClr>
                </a:solidFill>
                <a:latin typeface="Muli"/>
                <a:ea typeface="Calibri" panose="020F0502020204030204" pitchFamily="34" charset="0"/>
                <a:cs typeface="Times New Roman" panose="02020603050405020304" pitchFamily="18" charset="0"/>
              </a:rPr>
              <a:t>861</a:t>
            </a:r>
            <a:r>
              <a:rPr lang="it-IT" sz="3000" b="1" dirty="0">
                <a:latin typeface="Muli"/>
                <a:ea typeface="Calibri" panose="020F0502020204030204" pitchFamily="34" charset="0"/>
                <a:cs typeface="Times New Roman" panose="02020603050405020304" pitchFamily="18" charset="0"/>
              </a:rPr>
              <a:t> persone, con un’incidenza della richiesta ausili in prima consulenza del75%</a:t>
            </a:r>
            <a:endParaRPr lang="it-IT" sz="3000" b="1" dirty="0">
              <a:effectLst/>
              <a:latin typeface="Muli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CD93B8F-97FA-4C4D-9C6B-C5B9058893C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616822">
            <a:off x="8807705" y="8614801"/>
            <a:ext cx="2657475" cy="3457575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224438695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154</Words>
  <Application>Microsoft Office PowerPoint</Application>
  <PresentationFormat>Personalizzato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Century Gothic</vt:lpstr>
      <vt:lpstr>Muli</vt:lpstr>
      <vt:lpstr>Wingdings 3</vt:lpstr>
      <vt:lpstr>Sezione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Elisabetta Carotenuto</dc:creator>
  <cp:lastModifiedBy>Elisabetta Carotenuto</cp:lastModifiedBy>
  <cp:revision>6</cp:revision>
  <dcterms:created xsi:type="dcterms:W3CDTF">2022-03-30T12:11:14Z</dcterms:created>
  <dcterms:modified xsi:type="dcterms:W3CDTF">2022-06-01T09:58:20Z</dcterms:modified>
</cp:coreProperties>
</file>